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20"/>
  </p:notesMasterIdLst>
  <p:sldIdLst>
    <p:sldId id="256" r:id="rId2"/>
    <p:sldId id="260" r:id="rId3"/>
    <p:sldId id="261" r:id="rId4"/>
    <p:sldId id="277" r:id="rId5"/>
    <p:sldId id="262" r:id="rId6"/>
    <p:sldId id="263" r:id="rId7"/>
    <p:sldId id="265" r:id="rId8"/>
    <p:sldId id="264" r:id="rId9"/>
    <p:sldId id="272" r:id="rId10"/>
    <p:sldId id="266" r:id="rId11"/>
    <p:sldId id="267" r:id="rId12"/>
    <p:sldId id="268" r:id="rId13"/>
    <p:sldId id="274" r:id="rId14"/>
    <p:sldId id="276" r:id="rId15"/>
    <p:sldId id="269" r:id="rId16"/>
    <p:sldId id="278" r:id="rId17"/>
    <p:sldId id="270" r:id="rId18"/>
    <p:sldId id="271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608" y="6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626B6-06D5-A84A-9A6C-D54FDDDF396F}" type="datetimeFigureOut">
              <a:rPr lang="en-US" smtClean="0"/>
              <a:t>12/5/11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A07A5-1B61-EC47-BEC0-2B929634C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0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Divides responsibility between </a:t>
            </a:r>
            <a:r>
              <a:rPr lang="en-US" i="1" dirty="0" smtClean="0"/>
              <a:t>Client</a:t>
            </a:r>
            <a:r>
              <a:rPr lang="en-US" dirty="0" smtClean="0"/>
              <a:t> and </a:t>
            </a:r>
            <a:r>
              <a:rPr lang="en-US" i="1" dirty="0" smtClean="0"/>
              <a:t>Manager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Pair a Client from one protocol with the manager of the next</a:t>
            </a:r>
          </a:p>
          <a:p>
            <a:pPr lvl="1"/>
            <a:r>
              <a:rPr lang="en-US" dirty="0" smtClean="0"/>
              <a:t>Client becomes a gateway for the lower coherence realm</a:t>
            </a:r>
          </a:p>
          <a:p>
            <a:pPr lvl="1"/>
            <a:r>
              <a:rPr lang="en-US" i="1" dirty="0" smtClean="0"/>
              <a:t>MCP defines protocol-to-protocol communication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A5-1B61-EC47-BEC0-2B929634C8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98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Boolean, returning true if permission is sufficient</a:t>
            </a:r>
          </a:p>
          <a:p>
            <a:pPr lvl="1"/>
            <a:r>
              <a:rPr lang="en-US" dirty="0" smtClean="0"/>
              <a:t>Support for ‘eviction permission’ check (e.g. dirty data, owner, etc.)</a:t>
            </a:r>
          </a:p>
          <a:p>
            <a:pPr lvl="1"/>
            <a:r>
              <a:rPr lang="en-US" dirty="0" smtClean="0"/>
              <a:t>Read and Write Permission, supplying Data</a:t>
            </a:r>
          </a:p>
          <a:p>
            <a:pPr lvl="1"/>
            <a:r>
              <a:rPr lang="en-US" dirty="0" smtClean="0"/>
              <a:t>Permission upgrade (e.g. Shared -&gt; Modified)</a:t>
            </a:r>
          </a:p>
          <a:p>
            <a:pPr lvl="1"/>
            <a:r>
              <a:rPr lang="en-US" dirty="0" smtClean="0"/>
              <a:t>Eviction handling logic when manager needs to be notified</a:t>
            </a:r>
          </a:p>
          <a:p>
            <a:pPr lvl="1"/>
            <a:r>
              <a:rPr lang="en-US" dirty="0" smtClean="0"/>
              <a:t>In blocking protocols, upon reception causes final acknowledge to be issued back to Manager</a:t>
            </a:r>
          </a:p>
          <a:p>
            <a:pPr lvl="1"/>
            <a:r>
              <a:rPr lang="en-US" dirty="0" smtClean="0"/>
              <a:t>Signifies completion from the Client perspective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A5-1B61-EC47-BEC0-2B929634C8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5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A5-1B61-EC47-BEC0-2B929634C8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05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12/5/11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12/5/11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12/5/11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12/5/11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12/5/11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emf"/><Relationship Id="rId1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0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1200"/>
            <a:ext cx="7543800" cy="2593975"/>
          </a:xfrm>
        </p:spPr>
        <p:txBody>
          <a:bodyPr/>
          <a:lstStyle/>
          <a:p>
            <a:r>
              <a:rPr lang="en-US" sz="3200" dirty="0" smtClean="0"/>
              <a:t>Manager</a:t>
            </a:r>
            <a:r>
              <a:rPr lang="en-US" sz="3200" dirty="0"/>
              <a:t>-Client Pairing: A Framework for Implementing Coherence Hierarchies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38575"/>
            <a:ext cx="3204922" cy="106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Jesse G. Beu</a:t>
            </a:r>
          </a:p>
          <a:p>
            <a:r>
              <a:rPr lang="en-US" dirty="0" smtClean="0"/>
              <a:t>Michael C. Rosier</a:t>
            </a:r>
          </a:p>
          <a:p>
            <a:r>
              <a:rPr lang="en-US" dirty="0" smtClean="0"/>
              <a:t>Thomas M. Conte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90722" y="3816350"/>
            <a:ext cx="4186478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Tinker Research</a:t>
            </a:r>
          </a:p>
          <a:p>
            <a:pPr algn="r"/>
            <a:r>
              <a:rPr lang="en-US" dirty="0" smtClean="0"/>
              <a:t>Georgia Institute </a:t>
            </a:r>
          </a:p>
          <a:p>
            <a:pPr algn="r"/>
            <a:r>
              <a:rPr lang="en-US" dirty="0" smtClean="0"/>
              <a:t>of Technology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422" y="34163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1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MCP Algorithm</a:t>
            </a:r>
            <a:endParaRPr lang="en-US" dirty="0"/>
          </a:p>
        </p:txBody>
      </p:sp>
      <p:pic>
        <p:nvPicPr>
          <p:cNvPr id="40" name="Picture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59" r="-1705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76300" y="1930400"/>
            <a:ext cx="1143000" cy="330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Load</a:t>
            </a:r>
            <a:endParaRPr lang="en-US" sz="1400" dirty="0"/>
          </a:p>
        </p:txBody>
      </p:sp>
      <p:sp>
        <p:nvSpPr>
          <p:cNvPr id="6" name="Oval 5"/>
          <p:cNvSpPr/>
          <p:nvPr/>
        </p:nvSpPr>
        <p:spPr>
          <a:xfrm>
            <a:off x="3987800" y="3530600"/>
            <a:ext cx="1143000" cy="330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Get</a:t>
            </a:r>
            <a:endParaRPr lang="en-US" sz="1400" dirty="0"/>
          </a:p>
        </p:txBody>
      </p:sp>
      <p:sp>
        <p:nvSpPr>
          <p:cNvPr id="8" name="Oval 7"/>
          <p:cNvSpPr/>
          <p:nvPr/>
        </p:nvSpPr>
        <p:spPr>
          <a:xfrm>
            <a:off x="3987800" y="4673600"/>
            <a:ext cx="1143000" cy="330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Grant</a:t>
            </a:r>
            <a:endParaRPr lang="en-US" sz="1400" dirty="0"/>
          </a:p>
        </p:txBody>
      </p:sp>
      <p:sp>
        <p:nvSpPr>
          <p:cNvPr id="14" name="Explosion 2 13"/>
          <p:cNvSpPr/>
          <p:nvPr/>
        </p:nvSpPr>
        <p:spPr>
          <a:xfrm rot="20656158">
            <a:off x="33837" y="4639038"/>
            <a:ext cx="1684925" cy="476934"/>
          </a:xfrm>
          <a:prstGeom prst="irregularSeal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Processor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79093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0261 0.227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22777 L 0.34149 0.2277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49 0.22778 L 0.68593 0.2277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2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629 -0.23888 L -0.16771 -0.23888 C -0.09202 -0.23888 0.00121 -0.17453 0.00121 -0.12222 L 0.00121 -0.00555 " pathEditMode="relative" rAng="0" ptsTypes="FfFF">
                                      <p:cBhvr>
                                        <p:cTn id="26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767 -0.23889 L -0.33767 -0.0055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768 -0.00556 L -0.33907 0.164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06 0.16482 L 0.00243 0.1648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185 L 0.17517 -0.00185 C 0.25278 -0.00185 0.34809 -0.04954 0.34809 -0.08797 L 0.34809 -0.17385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4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594 0.22777 L 0.64566 0.1574 C 0.60677 0.14537 0.40608 0.15347 0.34636 0.15347 C 0.279 0.15347 0.07639 0.15069 0.0375 0.16296 L 0.00122 0.22777 " pathEditMode="relative" rAng="0" ptsTypes="FffFF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36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22777 L 0.00399 0.3981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39815 L 0.00122 0.5648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8" grpId="1" animBg="1"/>
      <p:bldP spid="8" grpId="6" animBg="1"/>
      <p:bldP spid="8" grpId="7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Realm Hit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-7106" b="-7106"/>
          <a:stretch>
            <a:fillRect/>
          </a:stretch>
        </p:blipFill>
        <p:spPr/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4838700"/>
            <a:ext cx="850900" cy="228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" y="3251200"/>
            <a:ext cx="1231900" cy="158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100" y="3124200"/>
            <a:ext cx="9652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7350" y="4000500"/>
            <a:ext cx="1638300" cy="1041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9100" y="5321300"/>
            <a:ext cx="1028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4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Realm Miss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8814" b="-8814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0" y="4775200"/>
            <a:ext cx="850900" cy="22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100" y="3429000"/>
            <a:ext cx="1066800" cy="157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8200" y="3086100"/>
            <a:ext cx="850900" cy="22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2133600"/>
            <a:ext cx="1282700" cy="1181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2000" y="2235200"/>
            <a:ext cx="1409700" cy="1092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100" y="4064000"/>
            <a:ext cx="4114800" cy="1054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5700" y="4419600"/>
            <a:ext cx="2286000" cy="1981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1000" y="3670300"/>
            <a:ext cx="2755900" cy="393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45100" y="4121150"/>
            <a:ext cx="1346200" cy="1308100"/>
          </a:xfrm>
          <a:prstGeom prst="rect">
            <a:avLst/>
          </a:prstGeom>
        </p:spPr>
      </p:pic>
      <p:sp>
        <p:nvSpPr>
          <p:cNvPr id="20" name="Explosion 2 19"/>
          <p:cNvSpPr/>
          <p:nvPr/>
        </p:nvSpPr>
        <p:spPr>
          <a:xfrm rot="20279562">
            <a:off x="701137" y="2755901"/>
            <a:ext cx="2407339" cy="660400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Downgrade</a:t>
            </a:r>
            <a:endParaRPr lang="en-US" sz="1200" dirty="0"/>
          </a:p>
        </p:txBody>
      </p:sp>
      <p:sp>
        <p:nvSpPr>
          <p:cNvPr id="27" name="7-Point Star 26"/>
          <p:cNvSpPr/>
          <p:nvPr/>
        </p:nvSpPr>
        <p:spPr>
          <a:xfrm>
            <a:off x="3568700" y="5003800"/>
            <a:ext cx="457200" cy="425450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0" name="7-Point Star 29"/>
          <p:cNvSpPr/>
          <p:nvPr/>
        </p:nvSpPr>
        <p:spPr>
          <a:xfrm>
            <a:off x="1574800" y="5003800"/>
            <a:ext cx="457200" cy="425450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1" name="7-Point Star 30"/>
          <p:cNvSpPr/>
          <p:nvPr/>
        </p:nvSpPr>
        <p:spPr>
          <a:xfrm>
            <a:off x="2463800" y="3695700"/>
            <a:ext cx="457200" cy="425450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2" name="7-Point Star 31"/>
          <p:cNvSpPr/>
          <p:nvPr/>
        </p:nvSpPr>
        <p:spPr>
          <a:xfrm>
            <a:off x="2463800" y="3314700"/>
            <a:ext cx="457200" cy="425450"/>
          </a:xfrm>
          <a:prstGeom prst="star7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3" name="7-Point Star 32"/>
          <p:cNvSpPr/>
          <p:nvPr/>
        </p:nvSpPr>
        <p:spPr>
          <a:xfrm>
            <a:off x="6362700" y="3289300"/>
            <a:ext cx="457200" cy="425450"/>
          </a:xfrm>
          <a:prstGeom prst="star7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5" name="7-Point Star 34"/>
          <p:cNvSpPr/>
          <p:nvPr/>
        </p:nvSpPr>
        <p:spPr>
          <a:xfrm>
            <a:off x="6292850" y="3676650"/>
            <a:ext cx="596900" cy="425450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6" name="7-Point Star 35"/>
          <p:cNvSpPr/>
          <p:nvPr/>
        </p:nvSpPr>
        <p:spPr>
          <a:xfrm>
            <a:off x="7391400" y="5003800"/>
            <a:ext cx="596900" cy="425450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44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7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Impact of Hierarchies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analogy with cache design</a:t>
            </a:r>
          </a:p>
          <a:p>
            <a:pPr lvl="1"/>
            <a:r>
              <a:rPr lang="en-US" dirty="0" smtClean="0"/>
              <a:t>Tier width (# of clients) &lt;-&gt; cache sizing</a:t>
            </a:r>
          </a:p>
          <a:p>
            <a:pPr lvl="2"/>
            <a:r>
              <a:rPr lang="en-US" dirty="0" smtClean="0"/>
              <a:t>Smaller Tiers result in ‘lower capacity’ with ‘faster access’</a:t>
            </a:r>
          </a:p>
          <a:p>
            <a:pPr lvl="2"/>
            <a:r>
              <a:rPr lang="en-US" dirty="0" smtClean="0"/>
              <a:t>Larger Tiers have ‘higher capacity’ with ‘slower access’</a:t>
            </a:r>
          </a:p>
          <a:p>
            <a:pPr lvl="1"/>
            <a:r>
              <a:rPr lang="en-US" dirty="0" smtClean="0"/>
              <a:t>Hierarchy height (# of tiers) &lt;-&gt; cache levels</a:t>
            </a:r>
          </a:p>
          <a:p>
            <a:pPr lvl="2"/>
            <a:r>
              <a:rPr lang="en-US" dirty="0" smtClean="0"/>
              <a:t>Motivation of this work!</a:t>
            </a:r>
          </a:p>
          <a:p>
            <a:pPr lvl="3"/>
            <a:r>
              <a:rPr lang="en-US" dirty="0" smtClean="0"/>
              <a:t>Single flat protocol won’t scale</a:t>
            </a:r>
          </a:p>
          <a:p>
            <a:pPr lvl="3"/>
            <a:r>
              <a:rPr lang="en-US" dirty="0" smtClean="0"/>
              <a:t>Analogous </a:t>
            </a:r>
            <a:r>
              <a:rPr lang="en-US" smtClean="0"/>
              <a:t>to </a:t>
            </a:r>
            <a:r>
              <a:rPr lang="en-US" smtClean="0"/>
              <a:t>having </a:t>
            </a:r>
            <a:r>
              <a:rPr lang="en-US" dirty="0" smtClean="0"/>
              <a:t>a </a:t>
            </a:r>
            <a:r>
              <a:rPr lang="en-US" smtClean="0"/>
              <a:t>monolithic cache</a:t>
            </a:r>
            <a:endParaRPr lang="en-US" dirty="0" smtClean="0"/>
          </a:p>
          <a:p>
            <a:pPr lvl="2"/>
            <a:r>
              <a:rPr lang="en-US" dirty="0" smtClean="0"/>
              <a:t>Deeper hierarchies are not always good</a:t>
            </a:r>
          </a:p>
          <a:p>
            <a:pPr lvl="3"/>
            <a:r>
              <a:rPr lang="en-US" dirty="0" smtClean="0"/>
              <a:t>Benefit of smaller, fast tiers while retaining capacity</a:t>
            </a:r>
          </a:p>
          <a:p>
            <a:pPr lvl="3"/>
            <a:r>
              <a:rPr lang="en-US" dirty="0" smtClean="0"/>
              <a:t>Make too small and the lowest level will frequently miss</a:t>
            </a:r>
          </a:p>
          <a:p>
            <a:pPr lvl="3"/>
            <a:r>
              <a:rPr lang="en-US" dirty="0" smtClean="0"/>
              <a:t>Additional penalty of hierarchy indirection</a:t>
            </a:r>
          </a:p>
          <a:p>
            <a:pPr lvl="2"/>
            <a:r>
              <a:rPr lang="en-US" dirty="0" smtClean="0"/>
              <a:t>Consider L3/L4 Caches</a:t>
            </a:r>
            <a:r>
              <a:rPr lang="en-US" dirty="0"/>
              <a:t> </a:t>
            </a:r>
            <a:r>
              <a:rPr lang="en-US" dirty="0" smtClean="0"/>
              <a:t>vs. larger L2/L3 caches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917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 Width</a:t>
            </a:r>
            <a:endParaRPr lang="en-US" dirty="0"/>
          </a:p>
        </p:txBody>
      </p:sp>
      <p:grpSp>
        <p:nvGrpSpPr>
          <p:cNvPr id="264" name="Group 263"/>
          <p:cNvGrpSpPr/>
          <p:nvPr/>
        </p:nvGrpSpPr>
        <p:grpSpPr>
          <a:xfrm>
            <a:off x="2773544" y="2178447"/>
            <a:ext cx="1419024" cy="1469654"/>
            <a:chOff x="916875" y="1598915"/>
            <a:chExt cx="1848011" cy="1896692"/>
          </a:xfrm>
        </p:grpSpPr>
        <p:sp>
          <p:nvSpPr>
            <p:cNvPr id="265" name="Rounded Rectangle 264"/>
            <p:cNvSpPr/>
            <p:nvPr/>
          </p:nvSpPr>
          <p:spPr>
            <a:xfrm>
              <a:off x="916875" y="1600738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ounded Rectangle 265"/>
            <p:cNvSpPr/>
            <p:nvPr/>
          </p:nvSpPr>
          <p:spPr>
            <a:xfrm>
              <a:off x="916875" y="1844943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ounded Rectangle 266"/>
            <p:cNvSpPr/>
            <p:nvPr/>
          </p:nvSpPr>
          <p:spPr>
            <a:xfrm>
              <a:off x="1156937" y="1600738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ounded Rectangle 267"/>
            <p:cNvSpPr/>
            <p:nvPr/>
          </p:nvSpPr>
          <p:spPr>
            <a:xfrm>
              <a:off x="1156937" y="1844943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ounded Rectangle 268"/>
            <p:cNvSpPr/>
            <p:nvPr/>
          </p:nvSpPr>
          <p:spPr>
            <a:xfrm>
              <a:off x="916875" y="2089148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ounded Rectangle 269"/>
            <p:cNvSpPr/>
            <p:nvPr/>
          </p:nvSpPr>
          <p:spPr>
            <a:xfrm>
              <a:off x="1156937" y="2089148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ounded Rectangle 270"/>
            <p:cNvSpPr/>
            <p:nvPr/>
          </p:nvSpPr>
          <p:spPr>
            <a:xfrm>
              <a:off x="916875" y="2333353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ounded Rectangle 271"/>
            <p:cNvSpPr/>
            <p:nvPr/>
          </p:nvSpPr>
          <p:spPr>
            <a:xfrm>
              <a:off x="1156937" y="2333353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ounded Rectangle 272"/>
            <p:cNvSpPr/>
            <p:nvPr/>
          </p:nvSpPr>
          <p:spPr>
            <a:xfrm>
              <a:off x="916875" y="2577558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ounded Rectangle 273"/>
            <p:cNvSpPr/>
            <p:nvPr/>
          </p:nvSpPr>
          <p:spPr>
            <a:xfrm>
              <a:off x="1156937" y="2577558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ounded Rectangle 274"/>
            <p:cNvSpPr/>
            <p:nvPr/>
          </p:nvSpPr>
          <p:spPr>
            <a:xfrm>
              <a:off x="916875" y="2821763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ounded Rectangle 275"/>
            <p:cNvSpPr/>
            <p:nvPr/>
          </p:nvSpPr>
          <p:spPr>
            <a:xfrm>
              <a:off x="1156937" y="2821763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ounded Rectangle 276"/>
            <p:cNvSpPr/>
            <p:nvPr/>
          </p:nvSpPr>
          <p:spPr>
            <a:xfrm>
              <a:off x="916875" y="3065968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ounded Rectangle 277"/>
            <p:cNvSpPr/>
            <p:nvPr/>
          </p:nvSpPr>
          <p:spPr>
            <a:xfrm>
              <a:off x="1156937" y="3065968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ounded Rectangle 278"/>
            <p:cNvSpPr/>
            <p:nvPr/>
          </p:nvSpPr>
          <p:spPr>
            <a:xfrm>
              <a:off x="916875" y="3310173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ounded Rectangle 279"/>
            <p:cNvSpPr/>
            <p:nvPr/>
          </p:nvSpPr>
          <p:spPr>
            <a:xfrm>
              <a:off x="1156937" y="3310173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ounded Rectangle 280"/>
            <p:cNvSpPr/>
            <p:nvPr/>
          </p:nvSpPr>
          <p:spPr>
            <a:xfrm>
              <a:off x="1393125" y="1602561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ounded Rectangle 281"/>
            <p:cNvSpPr/>
            <p:nvPr/>
          </p:nvSpPr>
          <p:spPr>
            <a:xfrm>
              <a:off x="1393125" y="1846766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ounded Rectangle 282"/>
            <p:cNvSpPr/>
            <p:nvPr/>
          </p:nvSpPr>
          <p:spPr>
            <a:xfrm>
              <a:off x="1633187" y="1602561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ounded Rectangle 283"/>
            <p:cNvSpPr/>
            <p:nvPr/>
          </p:nvSpPr>
          <p:spPr>
            <a:xfrm>
              <a:off x="1633187" y="1846766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ounded Rectangle 284"/>
            <p:cNvSpPr/>
            <p:nvPr/>
          </p:nvSpPr>
          <p:spPr>
            <a:xfrm>
              <a:off x="1393125" y="2090971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ounded Rectangle 285"/>
            <p:cNvSpPr/>
            <p:nvPr/>
          </p:nvSpPr>
          <p:spPr>
            <a:xfrm>
              <a:off x="1633187" y="2090971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ounded Rectangle 286"/>
            <p:cNvSpPr/>
            <p:nvPr/>
          </p:nvSpPr>
          <p:spPr>
            <a:xfrm>
              <a:off x="1393125" y="2335176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ounded Rectangle 287"/>
            <p:cNvSpPr/>
            <p:nvPr/>
          </p:nvSpPr>
          <p:spPr>
            <a:xfrm>
              <a:off x="1633187" y="2335176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ounded Rectangle 288"/>
            <p:cNvSpPr/>
            <p:nvPr/>
          </p:nvSpPr>
          <p:spPr>
            <a:xfrm>
              <a:off x="1393125" y="2579381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ounded Rectangle 289"/>
            <p:cNvSpPr/>
            <p:nvPr/>
          </p:nvSpPr>
          <p:spPr>
            <a:xfrm>
              <a:off x="1633187" y="2579381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ounded Rectangle 290"/>
            <p:cNvSpPr/>
            <p:nvPr/>
          </p:nvSpPr>
          <p:spPr>
            <a:xfrm>
              <a:off x="1393125" y="2823586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ounded Rectangle 291"/>
            <p:cNvSpPr/>
            <p:nvPr/>
          </p:nvSpPr>
          <p:spPr>
            <a:xfrm>
              <a:off x="1633187" y="2823586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ounded Rectangle 292"/>
            <p:cNvSpPr/>
            <p:nvPr/>
          </p:nvSpPr>
          <p:spPr>
            <a:xfrm>
              <a:off x="1393125" y="3067791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ounded Rectangle 293"/>
            <p:cNvSpPr/>
            <p:nvPr/>
          </p:nvSpPr>
          <p:spPr>
            <a:xfrm>
              <a:off x="1633187" y="3067791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ounded Rectangle 294"/>
            <p:cNvSpPr/>
            <p:nvPr/>
          </p:nvSpPr>
          <p:spPr>
            <a:xfrm>
              <a:off x="1393125" y="3311996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ounded Rectangle 295"/>
            <p:cNvSpPr/>
            <p:nvPr/>
          </p:nvSpPr>
          <p:spPr>
            <a:xfrm>
              <a:off x="1633187" y="3311996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ounded Rectangle 296"/>
            <p:cNvSpPr/>
            <p:nvPr/>
          </p:nvSpPr>
          <p:spPr>
            <a:xfrm>
              <a:off x="1873249" y="1598915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ounded Rectangle 297"/>
            <p:cNvSpPr/>
            <p:nvPr/>
          </p:nvSpPr>
          <p:spPr>
            <a:xfrm>
              <a:off x="1873249" y="1843120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ounded Rectangle 298"/>
            <p:cNvSpPr/>
            <p:nvPr/>
          </p:nvSpPr>
          <p:spPr>
            <a:xfrm>
              <a:off x="1873249" y="2087325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ounded Rectangle 299"/>
            <p:cNvSpPr/>
            <p:nvPr/>
          </p:nvSpPr>
          <p:spPr>
            <a:xfrm>
              <a:off x="1873249" y="2331530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ounded Rectangle 300"/>
            <p:cNvSpPr/>
            <p:nvPr/>
          </p:nvSpPr>
          <p:spPr>
            <a:xfrm>
              <a:off x="1873249" y="2575735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ounded Rectangle 301"/>
            <p:cNvSpPr/>
            <p:nvPr/>
          </p:nvSpPr>
          <p:spPr>
            <a:xfrm>
              <a:off x="1873249" y="2819940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ounded Rectangle 302"/>
            <p:cNvSpPr/>
            <p:nvPr/>
          </p:nvSpPr>
          <p:spPr>
            <a:xfrm>
              <a:off x="1873249" y="3064145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ounded Rectangle 303"/>
            <p:cNvSpPr/>
            <p:nvPr/>
          </p:nvSpPr>
          <p:spPr>
            <a:xfrm>
              <a:off x="1873249" y="3308350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ounded Rectangle 304"/>
            <p:cNvSpPr/>
            <p:nvPr/>
          </p:nvSpPr>
          <p:spPr>
            <a:xfrm>
              <a:off x="2109437" y="1600738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ounded Rectangle 305"/>
            <p:cNvSpPr/>
            <p:nvPr/>
          </p:nvSpPr>
          <p:spPr>
            <a:xfrm>
              <a:off x="2109437" y="1844943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ounded Rectangle 306"/>
            <p:cNvSpPr/>
            <p:nvPr/>
          </p:nvSpPr>
          <p:spPr>
            <a:xfrm>
              <a:off x="2349499" y="1600738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ounded Rectangle 307"/>
            <p:cNvSpPr/>
            <p:nvPr/>
          </p:nvSpPr>
          <p:spPr>
            <a:xfrm>
              <a:off x="2349499" y="1844943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ounded Rectangle 308"/>
            <p:cNvSpPr/>
            <p:nvPr/>
          </p:nvSpPr>
          <p:spPr>
            <a:xfrm>
              <a:off x="2109437" y="2089148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ounded Rectangle 309"/>
            <p:cNvSpPr/>
            <p:nvPr/>
          </p:nvSpPr>
          <p:spPr>
            <a:xfrm>
              <a:off x="2349499" y="2089148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ounded Rectangle 310"/>
            <p:cNvSpPr/>
            <p:nvPr/>
          </p:nvSpPr>
          <p:spPr>
            <a:xfrm>
              <a:off x="2109437" y="2333353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ounded Rectangle 311"/>
            <p:cNvSpPr/>
            <p:nvPr/>
          </p:nvSpPr>
          <p:spPr>
            <a:xfrm>
              <a:off x="2349499" y="2333353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ounded Rectangle 312"/>
            <p:cNvSpPr/>
            <p:nvPr/>
          </p:nvSpPr>
          <p:spPr>
            <a:xfrm>
              <a:off x="2109437" y="2577558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ounded Rectangle 313"/>
            <p:cNvSpPr/>
            <p:nvPr/>
          </p:nvSpPr>
          <p:spPr>
            <a:xfrm>
              <a:off x="2349499" y="2577558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ounded Rectangle 314"/>
            <p:cNvSpPr/>
            <p:nvPr/>
          </p:nvSpPr>
          <p:spPr>
            <a:xfrm>
              <a:off x="2109437" y="2821763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ounded Rectangle 315"/>
            <p:cNvSpPr/>
            <p:nvPr/>
          </p:nvSpPr>
          <p:spPr>
            <a:xfrm>
              <a:off x="2349499" y="2821763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ounded Rectangle 316"/>
            <p:cNvSpPr/>
            <p:nvPr/>
          </p:nvSpPr>
          <p:spPr>
            <a:xfrm>
              <a:off x="2109437" y="3065968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ounded Rectangle 317"/>
            <p:cNvSpPr/>
            <p:nvPr/>
          </p:nvSpPr>
          <p:spPr>
            <a:xfrm>
              <a:off x="2349499" y="3065968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ounded Rectangle 318"/>
            <p:cNvSpPr/>
            <p:nvPr/>
          </p:nvSpPr>
          <p:spPr>
            <a:xfrm>
              <a:off x="2109437" y="3310173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ounded Rectangle 319"/>
            <p:cNvSpPr/>
            <p:nvPr/>
          </p:nvSpPr>
          <p:spPr>
            <a:xfrm>
              <a:off x="2349499" y="3310173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ounded Rectangle 320"/>
            <p:cNvSpPr/>
            <p:nvPr/>
          </p:nvSpPr>
          <p:spPr>
            <a:xfrm>
              <a:off x="2589561" y="1598915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ounded Rectangle 321"/>
            <p:cNvSpPr/>
            <p:nvPr/>
          </p:nvSpPr>
          <p:spPr>
            <a:xfrm>
              <a:off x="2589561" y="1843120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ounded Rectangle 322"/>
            <p:cNvSpPr/>
            <p:nvPr/>
          </p:nvSpPr>
          <p:spPr>
            <a:xfrm>
              <a:off x="2589561" y="2087325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ounded Rectangle 323"/>
            <p:cNvSpPr/>
            <p:nvPr/>
          </p:nvSpPr>
          <p:spPr>
            <a:xfrm>
              <a:off x="2589561" y="2331530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ounded Rectangle 324"/>
            <p:cNvSpPr/>
            <p:nvPr/>
          </p:nvSpPr>
          <p:spPr>
            <a:xfrm>
              <a:off x="2589561" y="2575735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ounded Rectangle 325"/>
            <p:cNvSpPr/>
            <p:nvPr/>
          </p:nvSpPr>
          <p:spPr>
            <a:xfrm>
              <a:off x="2589561" y="2819940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ounded Rectangle 326"/>
            <p:cNvSpPr/>
            <p:nvPr/>
          </p:nvSpPr>
          <p:spPr>
            <a:xfrm>
              <a:off x="2589561" y="3064145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ounded Rectangle 327"/>
            <p:cNvSpPr/>
            <p:nvPr/>
          </p:nvSpPr>
          <p:spPr>
            <a:xfrm>
              <a:off x="2589561" y="3308350"/>
              <a:ext cx="175325" cy="1836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Group 328"/>
          <p:cNvGrpSpPr/>
          <p:nvPr/>
        </p:nvGrpSpPr>
        <p:grpSpPr>
          <a:xfrm>
            <a:off x="2773544" y="4087663"/>
            <a:ext cx="1419024" cy="1469654"/>
            <a:chOff x="916875" y="1598915"/>
            <a:chExt cx="1848011" cy="1896692"/>
          </a:xfrm>
        </p:grpSpPr>
        <p:sp>
          <p:nvSpPr>
            <p:cNvPr id="330" name="Rounded Rectangle 329"/>
            <p:cNvSpPr/>
            <p:nvPr/>
          </p:nvSpPr>
          <p:spPr>
            <a:xfrm>
              <a:off x="916875" y="160073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ounded Rectangle 330"/>
            <p:cNvSpPr/>
            <p:nvPr/>
          </p:nvSpPr>
          <p:spPr>
            <a:xfrm>
              <a:off x="916875" y="184494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ounded Rectangle 331"/>
            <p:cNvSpPr/>
            <p:nvPr/>
          </p:nvSpPr>
          <p:spPr>
            <a:xfrm>
              <a:off x="1156937" y="160073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ounded Rectangle 332"/>
            <p:cNvSpPr/>
            <p:nvPr/>
          </p:nvSpPr>
          <p:spPr>
            <a:xfrm>
              <a:off x="1156937" y="184494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ounded Rectangle 333"/>
            <p:cNvSpPr/>
            <p:nvPr/>
          </p:nvSpPr>
          <p:spPr>
            <a:xfrm>
              <a:off x="916875" y="208914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ounded Rectangle 334"/>
            <p:cNvSpPr/>
            <p:nvPr/>
          </p:nvSpPr>
          <p:spPr>
            <a:xfrm>
              <a:off x="1156937" y="208914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ounded Rectangle 335"/>
            <p:cNvSpPr/>
            <p:nvPr/>
          </p:nvSpPr>
          <p:spPr>
            <a:xfrm>
              <a:off x="916875" y="233335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ounded Rectangle 336"/>
            <p:cNvSpPr/>
            <p:nvPr/>
          </p:nvSpPr>
          <p:spPr>
            <a:xfrm>
              <a:off x="1156937" y="233335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ounded Rectangle 337"/>
            <p:cNvSpPr/>
            <p:nvPr/>
          </p:nvSpPr>
          <p:spPr>
            <a:xfrm>
              <a:off x="916875" y="257755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ounded Rectangle 338"/>
            <p:cNvSpPr/>
            <p:nvPr/>
          </p:nvSpPr>
          <p:spPr>
            <a:xfrm>
              <a:off x="1156937" y="257755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ounded Rectangle 339"/>
            <p:cNvSpPr/>
            <p:nvPr/>
          </p:nvSpPr>
          <p:spPr>
            <a:xfrm>
              <a:off x="916875" y="282176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ounded Rectangle 340"/>
            <p:cNvSpPr/>
            <p:nvPr/>
          </p:nvSpPr>
          <p:spPr>
            <a:xfrm>
              <a:off x="1156937" y="282176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ounded Rectangle 341"/>
            <p:cNvSpPr/>
            <p:nvPr/>
          </p:nvSpPr>
          <p:spPr>
            <a:xfrm>
              <a:off x="916875" y="306596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ounded Rectangle 342"/>
            <p:cNvSpPr/>
            <p:nvPr/>
          </p:nvSpPr>
          <p:spPr>
            <a:xfrm>
              <a:off x="1156937" y="306596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ounded Rectangle 343"/>
            <p:cNvSpPr/>
            <p:nvPr/>
          </p:nvSpPr>
          <p:spPr>
            <a:xfrm>
              <a:off x="916875" y="331017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ounded Rectangle 344"/>
            <p:cNvSpPr/>
            <p:nvPr/>
          </p:nvSpPr>
          <p:spPr>
            <a:xfrm>
              <a:off x="1156937" y="331017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ounded Rectangle 345"/>
            <p:cNvSpPr/>
            <p:nvPr/>
          </p:nvSpPr>
          <p:spPr>
            <a:xfrm>
              <a:off x="1393125" y="1602561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ounded Rectangle 346"/>
            <p:cNvSpPr/>
            <p:nvPr/>
          </p:nvSpPr>
          <p:spPr>
            <a:xfrm>
              <a:off x="1393125" y="1846766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ounded Rectangle 347"/>
            <p:cNvSpPr/>
            <p:nvPr/>
          </p:nvSpPr>
          <p:spPr>
            <a:xfrm>
              <a:off x="1633187" y="1602561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ounded Rectangle 348"/>
            <p:cNvSpPr/>
            <p:nvPr/>
          </p:nvSpPr>
          <p:spPr>
            <a:xfrm>
              <a:off x="1633187" y="1846766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ounded Rectangle 349"/>
            <p:cNvSpPr/>
            <p:nvPr/>
          </p:nvSpPr>
          <p:spPr>
            <a:xfrm>
              <a:off x="1393125" y="2090971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ounded Rectangle 350"/>
            <p:cNvSpPr/>
            <p:nvPr/>
          </p:nvSpPr>
          <p:spPr>
            <a:xfrm>
              <a:off x="1633187" y="2090971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ounded Rectangle 351"/>
            <p:cNvSpPr/>
            <p:nvPr/>
          </p:nvSpPr>
          <p:spPr>
            <a:xfrm>
              <a:off x="1393125" y="2335176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ounded Rectangle 352"/>
            <p:cNvSpPr/>
            <p:nvPr/>
          </p:nvSpPr>
          <p:spPr>
            <a:xfrm>
              <a:off x="1633187" y="2335176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ounded Rectangle 353"/>
            <p:cNvSpPr/>
            <p:nvPr/>
          </p:nvSpPr>
          <p:spPr>
            <a:xfrm>
              <a:off x="1393125" y="2579381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ounded Rectangle 354"/>
            <p:cNvSpPr/>
            <p:nvPr/>
          </p:nvSpPr>
          <p:spPr>
            <a:xfrm>
              <a:off x="1633187" y="2579381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ounded Rectangle 355"/>
            <p:cNvSpPr/>
            <p:nvPr/>
          </p:nvSpPr>
          <p:spPr>
            <a:xfrm>
              <a:off x="1393125" y="2823586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ounded Rectangle 356"/>
            <p:cNvSpPr/>
            <p:nvPr/>
          </p:nvSpPr>
          <p:spPr>
            <a:xfrm>
              <a:off x="1633187" y="2823586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ounded Rectangle 357"/>
            <p:cNvSpPr/>
            <p:nvPr/>
          </p:nvSpPr>
          <p:spPr>
            <a:xfrm>
              <a:off x="1393125" y="3067791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ounded Rectangle 358"/>
            <p:cNvSpPr/>
            <p:nvPr/>
          </p:nvSpPr>
          <p:spPr>
            <a:xfrm>
              <a:off x="1633187" y="3067791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ounded Rectangle 359"/>
            <p:cNvSpPr/>
            <p:nvPr/>
          </p:nvSpPr>
          <p:spPr>
            <a:xfrm>
              <a:off x="1393125" y="3311996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ounded Rectangle 360"/>
            <p:cNvSpPr/>
            <p:nvPr/>
          </p:nvSpPr>
          <p:spPr>
            <a:xfrm>
              <a:off x="1633187" y="3311996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ounded Rectangle 361"/>
            <p:cNvSpPr/>
            <p:nvPr/>
          </p:nvSpPr>
          <p:spPr>
            <a:xfrm>
              <a:off x="1873249" y="1598915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ounded Rectangle 362"/>
            <p:cNvSpPr/>
            <p:nvPr/>
          </p:nvSpPr>
          <p:spPr>
            <a:xfrm>
              <a:off x="1873249" y="1843120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ounded Rectangle 363"/>
            <p:cNvSpPr/>
            <p:nvPr/>
          </p:nvSpPr>
          <p:spPr>
            <a:xfrm>
              <a:off x="1873249" y="2087325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ounded Rectangle 364"/>
            <p:cNvSpPr/>
            <p:nvPr/>
          </p:nvSpPr>
          <p:spPr>
            <a:xfrm>
              <a:off x="1873249" y="2331530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ounded Rectangle 365"/>
            <p:cNvSpPr/>
            <p:nvPr/>
          </p:nvSpPr>
          <p:spPr>
            <a:xfrm>
              <a:off x="1873249" y="2575735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ounded Rectangle 366"/>
            <p:cNvSpPr/>
            <p:nvPr/>
          </p:nvSpPr>
          <p:spPr>
            <a:xfrm>
              <a:off x="1873249" y="2819940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ounded Rectangle 367"/>
            <p:cNvSpPr/>
            <p:nvPr/>
          </p:nvSpPr>
          <p:spPr>
            <a:xfrm>
              <a:off x="1873249" y="3064145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ounded Rectangle 368"/>
            <p:cNvSpPr/>
            <p:nvPr/>
          </p:nvSpPr>
          <p:spPr>
            <a:xfrm>
              <a:off x="1873249" y="3308350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ounded Rectangle 369"/>
            <p:cNvSpPr/>
            <p:nvPr/>
          </p:nvSpPr>
          <p:spPr>
            <a:xfrm>
              <a:off x="2109437" y="160073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ounded Rectangle 370"/>
            <p:cNvSpPr/>
            <p:nvPr/>
          </p:nvSpPr>
          <p:spPr>
            <a:xfrm>
              <a:off x="2109437" y="184494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ounded Rectangle 371"/>
            <p:cNvSpPr/>
            <p:nvPr/>
          </p:nvSpPr>
          <p:spPr>
            <a:xfrm>
              <a:off x="2349499" y="160073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ounded Rectangle 372"/>
            <p:cNvSpPr/>
            <p:nvPr/>
          </p:nvSpPr>
          <p:spPr>
            <a:xfrm>
              <a:off x="2349499" y="184494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ounded Rectangle 373"/>
            <p:cNvSpPr/>
            <p:nvPr/>
          </p:nvSpPr>
          <p:spPr>
            <a:xfrm>
              <a:off x="2109437" y="208914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ounded Rectangle 374"/>
            <p:cNvSpPr/>
            <p:nvPr/>
          </p:nvSpPr>
          <p:spPr>
            <a:xfrm>
              <a:off x="2349499" y="208914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ounded Rectangle 375"/>
            <p:cNvSpPr/>
            <p:nvPr/>
          </p:nvSpPr>
          <p:spPr>
            <a:xfrm>
              <a:off x="2109437" y="233335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ounded Rectangle 376"/>
            <p:cNvSpPr/>
            <p:nvPr/>
          </p:nvSpPr>
          <p:spPr>
            <a:xfrm>
              <a:off x="2349499" y="233335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ounded Rectangle 377"/>
            <p:cNvSpPr/>
            <p:nvPr/>
          </p:nvSpPr>
          <p:spPr>
            <a:xfrm>
              <a:off x="2109437" y="257755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ounded Rectangle 378"/>
            <p:cNvSpPr/>
            <p:nvPr/>
          </p:nvSpPr>
          <p:spPr>
            <a:xfrm>
              <a:off x="2349499" y="257755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ounded Rectangle 379"/>
            <p:cNvSpPr/>
            <p:nvPr/>
          </p:nvSpPr>
          <p:spPr>
            <a:xfrm>
              <a:off x="2109437" y="282176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ounded Rectangle 380"/>
            <p:cNvSpPr/>
            <p:nvPr/>
          </p:nvSpPr>
          <p:spPr>
            <a:xfrm>
              <a:off x="2349499" y="282176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ounded Rectangle 381"/>
            <p:cNvSpPr/>
            <p:nvPr/>
          </p:nvSpPr>
          <p:spPr>
            <a:xfrm>
              <a:off x="2109437" y="306596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ounded Rectangle 382"/>
            <p:cNvSpPr/>
            <p:nvPr/>
          </p:nvSpPr>
          <p:spPr>
            <a:xfrm>
              <a:off x="2349499" y="306596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ounded Rectangle 383"/>
            <p:cNvSpPr/>
            <p:nvPr/>
          </p:nvSpPr>
          <p:spPr>
            <a:xfrm>
              <a:off x="2109437" y="331017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ounded Rectangle 384"/>
            <p:cNvSpPr/>
            <p:nvPr/>
          </p:nvSpPr>
          <p:spPr>
            <a:xfrm>
              <a:off x="2349499" y="331017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ounded Rectangle 385"/>
            <p:cNvSpPr/>
            <p:nvPr/>
          </p:nvSpPr>
          <p:spPr>
            <a:xfrm>
              <a:off x="2589561" y="1598915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ounded Rectangle 386"/>
            <p:cNvSpPr/>
            <p:nvPr/>
          </p:nvSpPr>
          <p:spPr>
            <a:xfrm>
              <a:off x="2589561" y="1843120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ounded Rectangle 387"/>
            <p:cNvSpPr/>
            <p:nvPr/>
          </p:nvSpPr>
          <p:spPr>
            <a:xfrm>
              <a:off x="2589561" y="2087325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ounded Rectangle 388"/>
            <p:cNvSpPr/>
            <p:nvPr/>
          </p:nvSpPr>
          <p:spPr>
            <a:xfrm>
              <a:off x="2589561" y="2331530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ounded Rectangle 389"/>
            <p:cNvSpPr/>
            <p:nvPr/>
          </p:nvSpPr>
          <p:spPr>
            <a:xfrm>
              <a:off x="2589561" y="2575735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ounded Rectangle 390"/>
            <p:cNvSpPr/>
            <p:nvPr/>
          </p:nvSpPr>
          <p:spPr>
            <a:xfrm>
              <a:off x="2589561" y="2819940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ounded Rectangle 391"/>
            <p:cNvSpPr/>
            <p:nvPr/>
          </p:nvSpPr>
          <p:spPr>
            <a:xfrm>
              <a:off x="2589561" y="3064145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ounded Rectangle 392"/>
            <p:cNvSpPr/>
            <p:nvPr/>
          </p:nvSpPr>
          <p:spPr>
            <a:xfrm>
              <a:off x="2589561" y="3308350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4703944" y="2203335"/>
            <a:ext cx="1419024" cy="1469654"/>
            <a:chOff x="916875" y="1598915"/>
            <a:chExt cx="1848011" cy="1896692"/>
          </a:xfrm>
        </p:grpSpPr>
        <p:sp>
          <p:nvSpPr>
            <p:cNvPr id="395" name="Rounded Rectangle 394"/>
            <p:cNvSpPr/>
            <p:nvPr/>
          </p:nvSpPr>
          <p:spPr>
            <a:xfrm>
              <a:off x="916875" y="160073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ounded Rectangle 395"/>
            <p:cNvSpPr/>
            <p:nvPr/>
          </p:nvSpPr>
          <p:spPr>
            <a:xfrm>
              <a:off x="916875" y="184494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ounded Rectangle 396"/>
            <p:cNvSpPr/>
            <p:nvPr/>
          </p:nvSpPr>
          <p:spPr>
            <a:xfrm>
              <a:off x="1156937" y="160073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ounded Rectangle 397"/>
            <p:cNvSpPr/>
            <p:nvPr/>
          </p:nvSpPr>
          <p:spPr>
            <a:xfrm>
              <a:off x="1156937" y="184494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ounded Rectangle 398"/>
            <p:cNvSpPr/>
            <p:nvPr/>
          </p:nvSpPr>
          <p:spPr>
            <a:xfrm>
              <a:off x="916875" y="208914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ounded Rectangle 399"/>
            <p:cNvSpPr/>
            <p:nvPr/>
          </p:nvSpPr>
          <p:spPr>
            <a:xfrm>
              <a:off x="1156937" y="208914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ounded Rectangle 400"/>
            <p:cNvSpPr/>
            <p:nvPr/>
          </p:nvSpPr>
          <p:spPr>
            <a:xfrm>
              <a:off x="916875" y="233335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ounded Rectangle 401"/>
            <p:cNvSpPr/>
            <p:nvPr/>
          </p:nvSpPr>
          <p:spPr>
            <a:xfrm>
              <a:off x="1156937" y="233335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ounded Rectangle 402"/>
            <p:cNvSpPr/>
            <p:nvPr/>
          </p:nvSpPr>
          <p:spPr>
            <a:xfrm>
              <a:off x="916875" y="257755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ounded Rectangle 403"/>
            <p:cNvSpPr/>
            <p:nvPr/>
          </p:nvSpPr>
          <p:spPr>
            <a:xfrm>
              <a:off x="1156937" y="257755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ounded Rectangle 404"/>
            <p:cNvSpPr/>
            <p:nvPr/>
          </p:nvSpPr>
          <p:spPr>
            <a:xfrm>
              <a:off x="916875" y="282176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ounded Rectangle 405"/>
            <p:cNvSpPr/>
            <p:nvPr/>
          </p:nvSpPr>
          <p:spPr>
            <a:xfrm>
              <a:off x="1156937" y="282176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ounded Rectangle 406"/>
            <p:cNvSpPr/>
            <p:nvPr/>
          </p:nvSpPr>
          <p:spPr>
            <a:xfrm>
              <a:off x="916875" y="306596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ounded Rectangle 407"/>
            <p:cNvSpPr/>
            <p:nvPr/>
          </p:nvSpPr>
          <p:spPr>
            <a:xfrm>
              <a:off x="1156937" y="306596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ounded Rectangle 408"/>
            <p:cNvSpPr/>
            <p:nvPr/>
          </p:nvSpPr>
          <p:spPr>
            <a:xfrm>
              <a:off x="916875" y="331017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ounded Rectangle 409"/>
            <p:cNvSpPr/>
            <p:nvPr/>
          </p:nvSpPr>
          <p:spPr>
            <a:xfrm>
              <a:off x="1156937" y="331017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ounded Rectangle 410"/>
            <p:cNvSpPr/>
            <p:nvPr/>
          </p:nvSpPr>
          <p:spPr>
            <a:xfrm>
              <a:off x="1393125" y="1602561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ounded Rectangle 411"/>
            <p:cNvSpPr/>
            <p:nvPr/>
          </p:nvSpPr>
          <p:spPr>
            <a:xfrm>
              <a:off x="1393125" y="1846766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ounded Rectangle 412"/>
            <p:cNvSpPr/>
            <p:nvPr/>
          </p:nvSpPr>
          <p:spPr>
            <a:xfrm>
              <a:off x="1633187" y="1602561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ounded Rectangle 413"/>
            <p:cNvSpPr/>
            <p:nvPr/>
          </p:nvSpPr>
          <p:spPr>
            <a:xfrm>
              <a:off x="1633187" y="1846766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ounded Rectangle 414"/>
            <p:cNvSpPr/>
            <p:nvPr/>
          </p:nvSpPr>
          <p:spPr>
            <a:xfrm>
              <a:off x="1393125" y="2090971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ounded Rectangle 415"/>
            <p:cNvSpPr/>
            <p:nvPr/>
          </p:nvSpPr>
          <p:spPr>
            <a:xfrm>
              <a:off x="1633187" y="2090971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ounded Rectangle 416"/>
            <p:cNvSpPr/>
            <p:nvPr/>
          </p:nvSpPr>
          <p:spPr>
            <a:xfrm>
              <a:off x="1393125" y="2335176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ounded Rectangle 417"/>
            <p:cNvSpPr/>
            <p:nvPr/>
          </p:nvSpPr>
          <p:spPr>
            <a:xfrm>
              <a:off x="1633187" y="2335176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ounded Rectangle 418"/>
            <p:cNvSpPr/>
            <p:nvPr/>
          </p:nvSpPr>
          <p:spPr>
            <a:xfrm>
              <a:off x="1393125" y="2579381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Rounded Rectangle 419"/>
            <p:cNvSpPr/>
            <p:nvPr/>
          </p:nvSpPr>
          <p:spPr>
            <a:xfrm>
              <a:off x="1633187" y="2579381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Rounded Rectangle 420"/>
            <p:cNvSpPr/>
            <p:nvPr/>
          </p:nvSpPr>
          <p:spPr>
            <a:xfrm>
              <a:off x="1393125" y="2823586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ounded Rectangle 421"/>
            <p:cNvSpPr/>
            <p:nvPr/>
          </p:nvSpPr>
          <p:spPr>
            <a:xfrm>
              <a:off x="1633187" y="2823586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ounded Rectangle 422"/>
            <p:cNvSpPr/>
            <p:nvPr/>
          </p:nvSpPr>
          <p:spPr>
            <a:xfrm>
              <a:off x="1393125" y="3067791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ounded Rectangle 423"/>
            <p:cNvSpPr/>
            <p:nvPr/>
          </p:nvSpPr>
          <p:spPr>
            <a:xfrm>
              <a:off x="1633187" y="3067791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ounded Rectangle 424"/>
            <p:cNvSpPr/>
            <p:nvPr/>
          </p:nvSpPr>
          <p:spPr>
            <a:xfrm>
              <a:off x="1393125" y="3311996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ounded Rectangle 425"/>
            <p:cNvSpPr/>
            <p:nvPr/>
          </p:nvSpPr>
          <p:spPr>
            <a:xfrm>
              <a:off x="1633187" y="3311996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ounded Rectangle 426"/>
            <p:cNvSpPr/>
            <p:nvPr/>
          </p:nvSpPr>
          <p:spPr>
            <a:xfrm>
              <a:off x="1873249" y="1598915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ounded Rectangle 427"/>
            <p:cNvSpPr/>
            <p:nvPr/>
          </p:nvSpPr>
          <p:spPr>
            <a:xfrm>
              <a:off x="1873249" y="1843120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ounded Rectangle 428"/>
            <p:cNvSpPr/>
            <p:nvPr/>
          </p:nvSpPr>
          <p:spPr>
            <a:xfrm>
              <a:off x="1873249" y="2087325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ounded Rectangle 429"/>
            <p:cNvSpPr/>
            <p:nvPr/>
          </p:nvSpPr>
          <p:spPr>
            <a:xfrm>
              <a:off x="1873249" y="2331530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ounded Rectangle 430"/>
            <p:cNvSpPr/>
            <p:nvPr/>
          </p:nvSpPr>
          <p:spPr>
            <a:xfrm>
              <a:off x="1873249" y="2575735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ounded Rectangle 431"/>
            <p:cNvSpPr/>
            <p:nvPr/>
          </p:nvSpPr>
          <p:spPr>
            <a:xfrm>
              <a:off x="1873249" y="2819940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ounded Rectangle 432"/>
            <p:cNvSpPr/>
            <p:nvPr/>
          </p:nvSpPr>
          <p:spPr>
            <a:xfrm>
              <a:off x="1873249" y="3064145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ounded Rectangle 433"/>
            <p:cNvSpPr/>
            <p:nvPr/>
          </p:nvSpPr>
          <p:spPr>
            <a:xfrm>
              <a:off x="1873249" y="3308350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ounded Rectangle 434"/>
            <p:cNvSpPr/>
            <p:nvPr/>
          </p:nvSpPr>
          <p:spPr>
            <a:xfrm>
              <a:off x="2109437" y="160073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ounded Rectangle 435"/>
            <p:cNvSpPr/>
            <p:nvPr/>
          </p:nvSpPr>
          <p:spPr>
            <a:xfrm>
              <a:off x="2109437" y="184494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ounded Rectangle 436"/>
            <p:cNvSpPr/>
            <p:nvPr/>
          </p:nvSpPr>
          <p:spPr>
            <a:xfrm>
              <a:off x="2349499" y="160073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ounded Rectangle 437"/>
            <p:cNvSpPr/>
            <p:nvPr/>
          </p:nvSpPr>
          <p:spPr>
            <a:xfrm>
              <a:off x="2349499" y="184494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ounded Rectangle 438"/>
            <p:cNvSpPr/>
            <p:nvPr/>
          </p:nvSpPr>
          <p:spPr>
            <a:xfrm>
              <a:off x="2109437" y="208914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2349499" y="208914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ounded Rectangle 440"/>
            <p:cNvSpPr/>
            <p:nvPr/>
          </p:nvSpPr>
          <p:spPr>
            <a:xfrm>
              <a:off x="2109437" y="233335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ounded Rectangle 441"/>
            <p:cNvSpPr/>
            <p:nvPr/>
          </p:nvSpPr>
          <p:spPr>
            <a:xfrm>
              <a:off x="2349499" y="233335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ounded Rectangle 442"/>
            <p:cNvSpPr/>
            <p:nvPr/>
          </p:nvSpPr>
          <p:spPr>
            <a:xfrm>
              <a:off x="2109437" y="257755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ounded Rectangle 443"/>
            <p:cNvSpPr/>
            <p:nvPr/>
          </p:nvSpPr>
          <p:spPr>
            <a:xfrm>
              <a:off x="2349499" y="257755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ounded Rectangle 444"/>
            <p:cNvSpPr/>
            <p:nvPr/>
          </p:nvSpPr>
          <p:spPr>
            <a:xfrm>
              <a:off x="2109437" y="282176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ounded Rectangle 445"/>
            <p:cNvSpPr/>
            <p:nvPr/>
          </p:nvSpPr>
          <p:spPr>
            <a:xfrm>
              <a:off x="2349499" y="282176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ounded Rectangle 446"/>
            <p:cNvSpPr/>
            <p:nvPr/>
          </p:nvSpPr>
          <p:spPr>
            <a:xfrm>
              <a:off x="2109437" y="306596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ounded Rectangle 447"/>
            <p:cNvSpPr/>
            <p:nvPr/>
          </p:nvSpPr>
          <p:spPr>
            <a:xfrm>
              <a:off x="2349499" y="306596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ounded Rectangle 448"/>
            <p:cNvSpPr/>
            <p:nvPr/>
          </p:nvSpPr>
          <p:spPr>
            <a:xfrm>
              <a:off x="2109437" y="331017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ounded Rectangle 449"/>
            <p:cNvSpPr/>
            <p:nvPr/>
          </p:nvSpPr>
          <p:spPr>
            <a:xfrm>
              <a:off x="2349499" y="331017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ounded Rectangle 450"/>
            <p:cNvSpPr/>
            <p:nvPr/>
          </p:nvSpPr>
          <p:spPr>
            <a:xfrm>
              <a:off x="2589561" y="1598915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ounded Rectangle 451"/>
            <p:cNvSpPr/>
            <p:nvPr/>
          </p:nvSpPr>
          <p:spPr>
            <a:xfrm>
              <a:off x="2589561" y="1843120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ounded Rectangle 452"/>
            <p:cNvSpPr/>
            <p:nvPr/>
          </p:nvSpPr>
          <p:spPr>
            <a:xfrm>
              <a:off x="2589561" y="2087325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ounded Rectangle 453"/>
            <p:cNvSpPr/>
            <p:nvPr/>
          </p:nvSpPr>
          <p:spPr>
            <a:xfrm>
              <a:off x="2589561" y="2331530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ounded Rectangle 454"/>
            <p:cNvSpPr/>
            <p:nvPr/>
          </p:nvSpPr>
          <p:spPr>
            <a:xfrm>
              <a:off x="2589561" y="2575735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ounded Rectangle 455"/>
            <p:cNvSpPr/>
            <p:nvPr/>
          </p:nvSpPr>
          <p:spPr>
            <a:xfrm>
              <a:off x="2589561" y="2819940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ounded Rectangle 456"/>
            <p:cNvSpPr/>
            <p:nvPr/>
          </p:nvSpPr>
          <p:spPr>
            <a:xfrm>
              <a:off x="2589561" y="3064145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ounded Rectangle 457"/>
            <p:cNvSpPr/>
            <p:nvPr/>
          </p:nvSpPr>
          <p:spPr>
            <a:xfrm>
              <a:off x="2589561" y="3308350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9" name="Group 458"/>
          <p:cNvGrpSpPr/>
          <p:nvPr/>
        </p:nvGrpSpPr>
        <p:grpSpPr>
          <a:xfrm>
            <a:off x="4703944" y="4112551"/>
            <a:ext cx="1419024" cy="1469654"/>
            <a:chOff x="916875" y="1598915"/>
            <a:chExt cx="1848011" cy="1896692"/>
          </a:xfrm>
        </p:grpSpPr>
        <p:sp>
          <p:nvSpPr>
            <p:cNvPr id="460" name="Rounded Rectangle 459"/>
            <p:cNvSpPr/>
            <p:nvPr/>
          </p:nvSpPr>
          <p:spPr>
            <a:xfrm>
              <a:off x="916875" y="1600738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ounded Rectangle 460"/>
            <p:cNvSpPr/>
            <p:nvPr/>
          </p:nvSpPr>
          <p:spPr>
            <a:xfrm>
              <a:off x="916875" y="1844943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ounded Rectangle 461"/>
            <p:cNvSpPr/>
            <p:nvPr/>
          </p:nvSpPr>
          <p:spPr>
            <a:xfrm>
              <a:off x="1156937" y="1600738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ounded Rectangle 462"/>
            <p:cNvSpPr/>
            <p:nvPr/>
          </p:nvSpPr>
          <p:spPr>
            <a:xfrm>
              <a:off x="1156937" y="1844943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ounded Rectangle 463"/>
            <p:cNvSpPr/>
            <p:nvPr/>
          </p:nvSpPr>
          <p:spPr>
            <a:xfrm>
              <a:off x="916875" y="2089148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ounded Rectangle 464"/>
            <p:cNvSpPr/>
            <p:nvPr/>
          </p:nvSpPr>
          <p:spPr>
            <a:xfrm>
              <a:off x="1156937" y="2089148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ounded Rectangle 465"/>
            <p:cNvSpPr/>
            <p:nvPr/>
          </p:nvSpPr>
          <p:spPr>
            <a:xfrm>
              <a:off x="916875" y="2333353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ounded Rectangle 466"/>
            <p:cNvSpPr/>
            <p:nvPr/>
          </p:nvSpPr>
          <p:spPr>
            <a:xfrm>
              <a:off x="1156937" y="2333353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ounded Rectangle 467"/>
            <p:cNvSpPr/>
            <p:nvPr/>
          </p:nvSpPr>
          <p:spPr>
            <a:xfrm>
              <a:off x="916875" y="2577558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ounded Rectangle 468"/>
            <p:cNvSpPr/>
            <p:nvPr/>
          </p:nvSpPr>
          <p:spPr>
            <a:xfrm>
              <a:off x="1156937" y="2577558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ounded Rectangle 469"/>
            <p:cNvSpPr/>
            <p:nvPr/>
          </p:nvSpPr>
          <p:spPr>
            <a:xfrm>
              <a:off x="916875" y="2821763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ounded Rectangle 470"/>
            <p:cNvSpPr/>
            <p:nvPr/>
          </p:nvSpPr>
          <p:spPr>
            <a:xfrm>
              <a:off x="1156937" y="2821763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ounded Rectangle 471"/>
            <p:cNvSpPr/>
            <p:nvPr/>
          </p:nvSpPr>
          <p:spPr>
            <a:xfrm>
              <a:off x="916875" y="3065968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ounded Rectangle 472"/>
            <p:cNvSpPr/>
            <p:nvPr/>
          </p:nvSpPr>
          <p:spPr>
            <a:xfrm>
              <a:off x="1156937" y="3065968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ounded Rectangle 473"/>
            <p:cNvSpPr/>
            <p:nvPr/>
          </p:nvSpPr>
          <p:spPr>
            <a:xfrm>
              <a:off x="916875" y="3310173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ounded Rectangle 474"/>
            <p:cNvSpPr/>
            <p:nvPr/>
          </p:nvSpPr>
          <p:spPr>
            <a:xfrm>
              <a:off x="1156937" y="3310173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ounded Rectangle 475"/>
            <p:cNvSpPr/>
            <p:nvPr/>
          </p:nvSpPr>
          <p:spPr>
            <a:xfrm>
              <a:off x="1393125" y="1602561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ounded Rectangle 476"/>
            <p:cNvSpPr/>
            <p:nvPr/>
          </p:nvSpPr>
          <p:spPr>
            <a:xfrm>
              <a:off x="1393125" y="1846766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ounded Rectangle 477"/>
            <p:cNvSpPr/>
            <p:nvPr/>
          </p:nvSpPr>
          <p:spPr>
            <a:xfrm>
              <a:off x="1633187" y="1602561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ounded Rectangle 478"/>
            <p:cNvSpPr/>
            <p:nvPr/>
          </p:nvSpPr>
          <p:spPr>
            <a:xfrm>
              <a:off x="1633187" y="1846766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ounded Rectangle 479"/>
            <p:cNvSpPr/>
            <p:nvPr/>
          </p:nvSpPr>
          <p:spPr>
            <a:xfrm>
              <a:off x="1393125" y="2090971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ounded Rectangle 480"/>
            <p:cNvSpPr/>
            <p:nvPr/>
          </p:nvSpPr>
          <p:spPr>
            <a:xfrm>
              <a:off x="1633187" y="2090971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ounded Rectangle 481"/>
            <p:cNvSpPr/>
            <p:nvPr/>
          </p:nvSpPr>
          <p:spPr>
            <a:xfrm>
              <a:off x="1393125" y="2335176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ounded Rectangle 482"/>
            <p:cNvSpPr/>
            <p:nvPr/>
          </p:nvSpPr>
          <p:spPr>
            <a:xfrm>
              <a:off x="1633187" y="2335176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ounded Rectangle 483"/>
            <p:cNvSpPr/>
            <p:nvPr/>
          </p:nvSpPr>
          <p:spPr>
            <a:xfrm>
              <a:off x="1393125" y="2579381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ounded Rectangle 484"/>
            <p:cNvSpPr/>
            <p:nvPr/>
          </p:nvSpPr>
          <p:spPr>
            <a:xfrm>
              <a:off x="1633187" y="2579381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ounded Rectangle 485"/>
            <p:cNvSpPr/>
            <p:nvPr/>
          </p:nvSpPr>
          <p:spPr>
            <a:xfrm>
              <a:off x="1393125" y="2823586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ounded Rectangle 486"/>
            <p:cNvSpPr/>
            <p:nvPr/>
          </p:nvSpPr>
          <p:spPr>
            <a:xfrm>
              <a:off x="1633187" y="2823586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ounded Rectangle 487"/>
            <p:cNvSpPr/>
            <p:nvPr/>
          </p:nvSpPr>
          <p:spPr>
            <a:xfrm>
              <a:off x="1393125" y="3067791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ounded Rectangle 488"/>
            <p:cNvSpPr/>
            <p:nvPr/>
          </p:nvSpPr>
          <p:spPr>
            <a:xfrm>
              <a:off x="1633187" y="3067791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ounded Rectangle 489"/>
            <p:cNvSpPr/>
            <p:nvPr/>
          </p:nvSpPr>
          <p:spPr>
            <a:xfrm>
              <a:off x="1393125" y="3311996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ounded Rectangle 490"/>
            <p:cNvSpPr/>
            <p:nvPr/>
          </p:nvSpPr>
          <p:spPr>
            <a:xfrm>
              <a:off x="1633187" y="3311996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ounded Rectangle 491"/>
            <p:cNvSpPr/>
            <p:nvPr/>
          </p:nvSpPr>
          <p:spPr>
            <a:xfrm>
              <a:off x="1873249" y="1598915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ounded Rectangle 492"/>
            <p:cNvSpPr/>
            <p:nvPr/>
          </p:nvSpPr>
          <p:spPr>
            <a:xfrm>
              <a:off x="1873249" y="1843120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ounded Rectangle 493"/>
            <p:cNvSpPr/>
            <p:nvPr/>
          </p:nvSpPr>
          <p:spPr>
            <a:xfrm>
              <a:off x="1873249" y="2087325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ounded Rectangle 494"/>
            <p:cNvSpPr/>
            <p:nvPr/>
          </p:nvSpPr>
          <p:spPr>
            <a:xfrm>
              <a:off x="1873249" y="2331530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ounded Rectangle 495"/>
            <p:cNvSpPr/>
            <p:nvPr/>
          </p:nvSpPr>
          <p:spPr>
            <a:xfrm>
              <a:off x="1873249" y="2575735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ounded Rectangle 496"/>
            <p:cNvSpPr/>
            <p:nvPr/>
          </p:nvSpPr>
          <p:spPr>
            <a:xfrm>
              <a:off x="1873249" y="2819940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ounded Rectangle 497"/>
            <p:cNvSpPr/>
            <p:nvPr/>
          </p:nvSpPr>
          <p:spPr>
            <a:xfrm>
              <a:off x="1873249" y="3064145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ounded Rectangle 498"/>
            <p:cNvSpPr/>
            <p:nvPr/>
          </p:nvSpPr>
          <p:spPr>
            <a:xfrm>
              <a:off x="1873249" y="3308350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ounded Rectangle 499"/>
            <p:cNvSpPr/>
            <p:nvPr/>
          </p:nvSpPr>
          <p:spPr>
            <a:xfrm>
              <a:off x="2109437" y="1600738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ounded Rectangle 500"/>
            <p:cNvSpPr/>
            <p:nvPr/>
          </p:nvSpPr>
          <p:spPr>
            <a:xfrm>
              <a:off x="2109437" y="1844943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ounded Rectangle 501"/>
            <p:cNvSpPr/>
            <p:nvPr/>
          </p:nvSpPr>
          <p:spPr>
            <a:xfrm>
              <a:off x="2349499" y="1600738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ounded Rectangle 502"/>
            <p:cNvSpPr/>
            <p:nvPr/>
          </p:nvSpPr>
          <p:spPr>
            <a:xfrm>
              <a:off x="2349499" y="1844943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ounded Rectangle 503"/>
            <p:cNvSpPr/>
            <p:nvPr/>
          </p:nvSpPr>
          <p:spPr>
            <a:xfrm>
              <a:off x="2109437" y="2089148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ounded Rectangle 504"/>
            <p:cNvSpPr/>
            <p:nvPr/>
          </p:nvSpPr>
          <p:spPr>
            <a:xfrm>
              <a:off x="2349499" y="2089148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ounded Rectangle 505"/>
            <p:cNvSpPr/>
            <p:nvPr/>
          </p:nvSpPr>
          <p:spPr>
            <a:xfrm>
              <a:off x="2109437" y="2333353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ounded Rectangle 506"/>
            <p:cNvSpPr/>
            <p:nvPr/>
          </p:nvSpPr>
          <p:spPr>
            <a:xfrm>
              <a:off x="2349499" y="2333353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ounded Rectangle 507"/>
            <p:cNvSpPr/>
            <p:nvPr/>
          </p:nvSpPr>
          <p:spPr>
            <a:xfrm>
              <a:off x="2109437" y="2577558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ounded Rectangle 508"/>
            <p:cNvSpPr/>
            <p:nvPr/>
          </p:nvSpPr>
          <p:spPr>
            <a:xfrm>
              <a:off x="2349499" y="2577558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ounded Rectangle 509"/>
            <p:cNvSpPr/>
            <p:nvPr/>
          </p:nvSpPr>
          <p:spPr>
            <a:xfrm>
              <a:off x="2109437" y="2821763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ounded Rectangle 510"/>
            <p:cNvSpPr/>
            <p:nvPr/>
          </p:nvSpPr>
          <p:spPr>
            <a:xfrm>
              <a:off x="2349499" y="2821763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ounded Rectangle 511"/>
            <p:cNvSpPr/>
            <p:nvPr/>
          </p:nvSpPr>
          <p:spPr>
            <a:xfrm>
              <a:off x="2109437" y="3065968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ounded Rectangle 512"/>
            <p:cNvSpPr/>
            <p:nvPr/>
          </p:nvSpPr>
          <p:spPr>
            <a:xfrm>
              <a:off x="2349499" y="3065968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ounded Rectangle 513"/>
            <p:cNvSpPr/>
            <p:nvPr/>
          </p:nvSpPr>
          <p:spPr>
            <a:xfrm>
              <a:off x="2109437" y="3310173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ounded Rectangle 514"/>
            <p:cNvSpPr/>
            <p:nvPr/>
          </p:nvSpPr>
          <p:spPr>
            <a:xfrm>
              <a:off x="2349499" y="3310173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ounded Rectangle 515"/>
            <p:cNvSpPr/>
            <p:nvPr/>
          </p:nvSpPr>
          <p:spPr>
            <a:xfrm>
              <a:off x="2589561" y="1598915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ounded Rectangle 516"/>
            <p:cNvSpPr/>
            <p:nvPr/>
          </p:nvSpPr>
          <p:spPr>
            <a:xfrm>
              <a:off x="2589561" y="1843120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ounded Rectangle 517"/>
            <p:cNvSpPr/>
            <p:nvPr/>
          </p:nvSpPr>
          <p:spPr>
            <a:xfrm>
              <a:off x="2589561" y="2087325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ounded Rectangle 518"/>
            <p:cNvSpPr/>
            <p:nvPr/>
          </p:nvSpPr>
          <p:spPr>
            <a:xfrm>
              <a:off x="2589561" y="2331530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ounded Rectangle 519"/>
            <p:cNvSpPr/>
            <p:nvPr/>
          </p:nvSpPr>
          <p:spPr>
            <a:xfrm>
              <a:off x="2589561" y="2575735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Rounded Rectangle 520"/>
            <p:cNvSpPr/>
            <p:nvPr/>
          </p:nvSpPr>
          <p:spPr>
            <a:xfrm>
              <a:off x="2589561" y="2819940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Rounded Rectangle 521"/>
            <p:cNvSpPr/>
            <p:nvPr/>
          </p:nvSpPr>
          <p:spPr>
            <a:xfrm>
              <a:off x="2589561" y="3064145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Rounded Rectangle 522"/>
            <p:cNvSpPr/>
            <p:nvPr/>
          </p:nvSpPr>
          <p:spPr>
            <a:xfrm>
              <a:off x="2589561" y="3308350"/>
              <a:ext cx="175325" cy="183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87" name="Straight Arrow Connector 786"/>
          <p:cNvCxnSpPr>
            <a:stCxn id="319" idx="1"/>
            <a:endCxn id="284" idx="2"/>
          </p:cNvCxnSpPr>
          <p:nvPr/>
        </p:nvCxnSpPr>
        <p:spPr>
          <a:xfrm flipH="1" flipV="1">
            <a:off x="3390888" y="2512766"/>
            <a:ext cx="298383" cy="10627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9" name="Straight Arrow Connector 788"/>
          <p:cNvCxnSpPr>
            <a:stCxn id="284" idx="0"/>
            <a:endCxn id="479" idx="0"/>
          </p:cNvCxnSpPr>
          <p:nvPr/>
        </p:nvCxnSpPr>
        <p:spPr>
          <a:xfrm>
            <a:off x="3390888" y="2370495"/>
            <a:ext cx="1930400" cy="1934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1" name="Straight Arrow Connector 790"/>
          <p:cNvCxnSpPr/>
          <p:nvPr/>
        </p:nvCxnSpPr>
        <p:spPr>
          <a:xfrm flipH="1" flipV="1">
            <a:off x="3940920" y="3609911"/>
            <a:ext cx="1497391" cy="8713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773544" y="2175622"/>
            <a:ext cx="3349424" cy="3403758"/>
            <a:chOff x="5355740" y="2276682"/>
            <a:chExt cx="3349424" cy="3403758"/>
          </a:xfrm>
        </p:grpSpPr>
        <p:sp>
          <p:nvSpPr>
            <p:cNvPr id="525" name="Rounded Rectangle 524"/>
            <p:cNvSpPr/>
            <p:nvPr/>
          </p:nvSpPr>
          <p:spPr>
            <a:xfrm>
              <a:off x="5355740" y="2278095"/>
              <a:ext cx="134626" cy="14227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Rounded Rectangle 525"/>
            <p:cNvSpPr/>
            <p:nvPr/>
          </p:nvSpPr>
          <p:spPr>
            <a:xfrm>
              <a:off x="5355740" y="2467317"/>
              <a:ext cx="134626" cy="14227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Rounded Rectangle 526"/>
            <p:cNvSpPr/>
            <p:nvPr/>
          </p:nvSpPr>
          <p:spPr>
            <a:xfrm>
              <a:off x="5540075" y="2278095"/>
              <a:ext cx="134626" cy="14227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Rounded Rectangle 527"/>
            <p:cNvSpPr/>
            <p:nvPr/>
          </p:nvSpPr>
          <p:spPr>
            <a:xfrm>
              <a:off x="5540075" y="2467317"/>
              <a:ext cx="134626" cy="14227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Rounded Rectangle 528"/>
            <p:cNvSpPr/>
            <p:nvPr/>
          </p:nvSpPr>
          <p:spPr>
            <a:xfrm>
              <a:off x="5355740" y="2656540"/>
              <a:ext cx="134626" cy="14227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Rounded Rectangle 529"/>
            <p:cNvSpPr/>
            <p:nvPr/>
          </p:nvSpPr>
          <p:spPr>
            <a:xfrm>
              <a:off x="5540075" y="2656540"/>
              <a:ext cx="134626" cy="14227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Rounded Rectangle 530"/>
            <p:cNvSpPr/>
            <p:nvPr/>
          </p:nvSpPr>
          <p:spPr>
            <a:xfrm>
              <a:off x="5355740" y="2845762"/>
              <a:ext cx="134626" cy="14227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Rounded Rectangle 531"/>
            <p:cNvSpPr/>
            <p:nvPr/>
          </p:nvSpPr>
          <p:spPr>
            <a:xfrm>
              <a:off x="5540075" y="2845762"/>
              <a:ext cx="134626" cy="14227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Rounded Rectangle 532"/>
            <p:cNvSpPr/>
            <p:nvPr/>
          </p:nvSpPr>
          <p:spPr>
            <a:xfrm>
              <a:off x="5355740" y="3034985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Rounded Rectangle 533"/>
            <p:cNvSpPr/>
            <p:nvPr/>
          </p:nvSpPr>
          <p:spPr>
            <a:xfrm>
              <a:off x="5540075" y="3034985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Rounded Rectangle 534"/>
            <p:cNvSpPr/>
            <p:nvPr/>
          </p:nvSpPr>
          <p:spPr>
            <a:xfrm>
              <a:off x="5355740" y="3224207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Rounded Rectangle 535"/>
            <p:cNvSpPr/>
            <p:nvPr/>
          </p:nvSpPr>
          <p:spPr>
            <a:xfrm>
              <a:off x="5540075" y="3224207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Rounded Rectangle 536"/>
            <p:cNvSpPr/>
            <p:nvPr/>
          </p:nvSpPr>
          <p:spPr>
            <a:xfrm>
              <a:off x="5355740" y="3413430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Rounded Rectangle 537"/>
            <p:cNvSpPr/>
            <p:nvPr/>
          </p:nvSpPr>
          <p:spPr>
            <a:xfrm>
              <a:off x="5540075" y="3413430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Rounded Rectangle 538"/>
            <p:cNvSpPr/>
            <p:nvPr/>
          </p:nvSpPr>
          <p:spPr>
            <a:xfrm>
              <a:off x="5355740" y="3602652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Rounded Rectangle 539"/>
            <p:cNvSpPr/>
            <p:nvPr/>
          </p:nvSpPr>
          <p:spPr>
            <a:xfrm>
              <a:off x="5540075" y="3602652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Rounded Rectangle 540"/>
            <p:cNvSpPr/>
            <p:nvPr/>
          </p:nvSpPr>
          <p:spPr>
            <a:xfrm>
              <a:off x="5721436" y="2279507"/>
              <a:ext cx="134626" cy="14227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Rounded Rectangle 541"/>
            <p:cNvSpPr/>
            <p:nvPr/>
          </p:nvSpPr>
          <p:spPr>
            <a:xfrm>
              <a:off x="5721436" y="2468730"/>
              <a:ext cx="134626" cy="14227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Rounded Rectangle 542"/>
            <p:cNvSpPr/>
            <p:nvPr/>
          </p:nvSpPr>
          <p:spPr>
            <a:xfrm>
              <a:off x="5905771" y="2279507"/>
              <a:ext cx="134626" cy="14227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Rounded Rectangle 543"/>
            <p:cNvSpPr/>
            <p:nvPr/>
          </p:nvSpPr>
          <p:spPr>
            <a:xfrm>
              <a:off x="5905771" y="2468730"/>
              <a:ext cx="134626" cy="14227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Rounded Rectangle 544"/>
            <p:cNvSpPr/>
            <p:nvPr/>
          </p:nvSpPr>
          <p:spPr>
            <a:xfrm>
              <a:off x="5721436" y="2657952"/>
              <a:ext cx="134626" cy="14227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Rounded Rectangle 545"/>
            <p:cNvSpPr/>
            <p:nvPr/>
          </p:nvSpPr>
          <p:spPr>
            <a:xfrm>
              <a:off x="5905771" y="2657952"/>
              <a:ext cx="134626" cy="14227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Rounded Rectangle 546"/>
            <p:cNvSpPr/>
            <p:nvPr/>
          </p:nvSpPr>
          <p:spPr>
            <a:xfrm>
              <a:off x="5721436" y="2847175"/>
              <a:ext cx="134626" cy="14227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Rounded Rectangle 547"/>
            <p:cNvSpPr/>
            <p:nvPr/>
          </p:nvSpPr>
          <p:spPr>
            <a:xfrm>
              <a:off x="5905771" y="2847175"/>
              <a:ext cx="134626" cy="14227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Rounded Rectangle 548"/>
            <p:cNvSpPr/>
            <p:nvPr/>
          </p:nvSpPr>
          <p:spPr>
            <a:xfrm>
              <a:off x="5721436" y="3036397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Rounded Rectangle 549"/>
            <p:cNvSpPr/>
            <p:nvPr/>
          </p:nvSpPr>
          <p:spPr>
            <a:xfrm>
              <a:off x="5905771" y="3036397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Rounded Rectangle 550"/>
            <p:cNvSpPr/>
            <p:nvPr/>
          </p:nvSpPr>
          <p:spPr>
            <a:xfrm>
              <a:off x="5721436" y="3225620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Rounded Rectangle 551"/>
            <p:cNvSpPr/>
            <p:nvPr/>
          </p:nvSpPr>
          <p:spPr>
            <a:xfrm>
              <a:off x="5905771" y="3225620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Rounded Rectangle 552"/>
            <p:cNvSpPr/>
            <p:nvPr/>
          </p:nvSpPr>
          <p:spPr>
            <a:xfrm>
              <a:off x="5721436" y="3414842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Rounded Rectangle 553"/>
            <p:cNvSpPr/>
            <p:nvPr/>
          </p:nvSpPr>
          <p:spPr>
            <a:xfrm>
              <a:off x="5905771" y="3414842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Rounded Rectangle 554"/>
            <p:cNvSpPr/>
            <p:nvPr/>
          </p:nvSpPr>
          <p:spPr>
            <a:xfrm>
              <a:off x="5721436" y="3604065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Rounded Rectangle 555"/>
            <p:cNvSpPr/>
            <p:nvPr/>
          </p:nvSpPr>
          <p:spPr>
            <a:xfrm>
              <a:off x="5905771" y="3604065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Rounded Rectangle 556"/>
            <p:cNvSpPr/>
            <p:nvPr/>
          </p:nvSpPr>
          <p:spPr>
            <a:xfrm>
              <a:off x="6090107" y="2276682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Rounded Rectangle 557"/>
            <p:cNvSpPr/>
            <p:nvPr/>
          </p:nvSpPr>
          <p:spPr>
            <a:xfrm>
              <a:off x="6090107" y="2465905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Rounded Rectangle 558"/>
            <p:cNvSpPr/>
            <p:nvPr/>
          </p:nvSpPr>
          <p:spPr>
            <a:xfrm>
              <a:off x="6090107" y="2655127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Rounded Rectangle 559"/>
            <p:cNvSpPr/>
            <p:nvPr/>
          </p:nvSpPr>
          <p:spPr>
            <a:xfrm>
              <a:off x="6090107" y="2844350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Rounded Rectangle 560"/>
            <p:cNvSpPr/>
            <p:nvPr/>
          </p:nvSpPr>
          <p:spPr>
            <a:xfrm>
              <a:off x="6090107" y="3033572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Rounded Rectangle 561"/>
            <p:cNvSpPr/>
            <p:nvPr/>
          </p:nvSpPr>
          <p:spPr>
            <a:xfrm>
              <a:off x="6090107" y="3222795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Rounded Rectangle 562"/>
            <p:cNvSpPr/>
            <p:nvPr/>
          </p:nvSpPr>
          <p:spPr>
            <a:xfrm>
              <a:off x="6090107" y="3412017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Rounded Rectangle 563"/>
            <p:cNvSpPr/>
            <p:nvPr/>
          </p:nvSpPr>
          <p:spPr>
            <a:xfrm>
              <a:off x="6090107" y="3601240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Rounded Rectangle 564"/>
            <p:cNvSpPr/>
            <p:nvPr/>
          </p:nvSpPr>
          <p:spPr>
            <a:xfrm>
              <a:off x="6271467" y="2278095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Rounded Rectangle 565"/>
            <p:cNvSpPr/>
            <p:nvPr/>
          </p:nvSpPr>
          <p:spPr>
            <a:xfrm>
              <a:off x="6271467" y="2467317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Rounded Rectangle 566"/>
            <p:cNvSpPr/>
            <p:nvPr/>
          </p:nvSpPr>
          <p:spPr>
            <a:xfrm>
              <a:off x="6455803" y="2278095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Rounded Rectangle 567"/>
            <p:cNvSpPr/>
            <p:nvPr/>
          </p:nvSpPr>
          <p:spPr>
            <a:xfrm>
              <a:off x="6455803" y="2467317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Rounded Rectangle 568"/>
            <p:cNvSpPr/>
            <p:nvPr/>
          </p:nvSpPr>
          <p:spPr>
            <a:xfrm>
              <a:off x="6271467" y="2656540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Rounded Rectangle 569"/>
            <p:cNvSpPr/>
            <p:nvPr/>
          </p:nvSpPr>
          <p:spPr>
            <a:xfrm>
              <a:off x="6455803" y="2656540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Rounded Rectangle 570"/>
            <p:cNvSpPr/>
            <p:nvPr/>
          </p:nvSpPr>
          <p:spPr>
            <a:xfrm>
              <a:off x="6271467" y="2845762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Rounded Rectangle 571"/>
            <p:cNvSpPr/>
            <p:nvPr/>
          </p:nvSpPr>
          <p:spPr>
            <a:xfrm>
              <a:off x="6455803" y="2845762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Rounded Rectangle 572"/>
            <p:cNvSpPr/>
            <p:nvPr/>
          </p:nvSpPr>
          <p:spPr>
            <a:xfrm>
              <a:off x="6271467" y="3034985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Rounded Rectangle 573"/>
            <p:cNvSpPr/>
            <p:nvPr/>
          </p:nvSpPr>
          <p:spPr>
            <a:xfrm>
              <a:off x="6455803" y="3034985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Rounded Rectangle 574"/>
            <p:cNvSpPr/>
            <p:nvPr/>
          </p:nvSpPr>
          <p:spPr>
            <a:xfrm>
              <a:off x="6271467" y="3224207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Rounded Rectangle 575"/>
            <p:cNvSpPr/>
            <p:nvPr/>
          </p:nvSpPr>
          <p:spPr>
            <a:xfrm>
              <a:off x="6455803" y="3224207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Rounded Rectangle 576"/>
            <p:cNvSpPr/>
            <p:nvPr/>
          </p:nvSpPr>
          <p:spPr>
            <a:xfrm>
              <a:off x="6271467" y="3413430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Rounded Rectangle 577"/>
            <p:cNvSpPr/>
            <p:nvPr/>
          </p:nvSpPr>
          <p:spPr>
            <a:xfrm>
              <a:off x="6455803" y="3413430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Rounded Rectangle 578"/>
            <p:cNvSpPr/>
            <p:nvPr/>
          </p:nvSpPr>
          <p:spPr>
            <a:xfrm>
              <a:off x="6271467" y="3602652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Rounded Rectangle 579"/>
            <p:cNvSpPr/>
            <p:nvPr/>
          </p:nvSpPr>
          <p:spPr>
            <a:xfrm>
              <a:off x="6455803" y="3602652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Rounded Rectangle 580"/>
            <p:cNvSpPr/>
            <p:nvPr/>
          </p:nvSpPr>
          <p:spPr>
            <a:xfrm>
              <a:off x="6640138" y="2276682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Rounded Rectangle 581"/>
            <p:cNvSpPr/>
            <p:nvPr/>
          </p:nvSpPr>
          <p:spPr>
            <a:xfrm>
              <a:off x="6640138" y="2465905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Rounded Rectangle 582"/>
            <p:cNvSpPr/>
            <p:nvPr/>
          </p:nvSpPr>
          <p:spPr>
            <a:xfrm>
              <a:off x="6640138" y="2655127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Rounded Rectangle 583"/>
            <p:cNvSpPr/>
            <p:nvPr/>
          </p:nvSpPr>
          <p:spPr>
            <a:xfrm>
              <a:off x="6640138" y="2844350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Rounded Rectangle 584"/>
            <p:cNvSpPr/>
            <p:nvPr/>
          </p:nvSpPr>
          <p:spPr>
            <a:xfrm>
              <a:off x="6640138" y="3033572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Rounded Rectangle 585"/>
            <p:cNvSpPr/>
            <p:nvPr/>
          </p:nvSpPr>
          <p:spPr>
            <a:xfrm>
              <a:off x="6640138" y="3222795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Rounded Rectangle 586"/>
            <p:cNvSpPr/>
            <p:nvPr/>
          </p:nvSpPr>
          <p:spPr>
            <a:xfrm>
              <a:off x="6640138" y="3412017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Rounded Rectangle 587"/>
            <p:cNvSpPr/>
            <p:nvPr/>
          </p:nvSpPr>
          <p:spPr>
            <a:xfrm>
              <a:off x="6640138" y="3601240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9" name="Group 588"/>
            <p:cNvGrpSpPr/>
            <p:nvPr/>
          </p:nvGrpSpPr>
          <p:grpSpPr>
            <a:xfrm>
              <a:off x="5355740" y="4185898"/>
              <a:ext cx="1419024" cy="1469654"/>
              <a:chOff x="916875" y="1598915"/>
              <a:chExt cx="1848011" cy="1896692"/>
            </a:xfrm>
          </p:grpSpPr>
          <p:sp>
            <p:nvSpPr>
              <p:cNvPr id="590" name="Rounded Rectangle 589"/>
              <p:cNvSpPr/>
              <p:nvPr/>
            </p:nvSpPr>
            <p:spPr>
              <a:xfrm>
                <a:off x="916875" y="160073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ounded Rectangle 590"/>
              <p:cNvSpPr/>
              <p:nvPr/>
            </p:nvSpPr>
            <p:spPr>
              <a:xfrm>
                <a:off x="916875" y="184494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ounded Rectangle 591"/>
              <p:cNvSpPr/>
              <p:nvPr/>
            </p:nvSpPr>
            <p:spPr>
              <a:xfrm>
                <a:off x="1156937" y="160073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Rounded Rectangle 592"/>
              <p:cNvSpPr/>
              <p:nvPr/>
            </p:nvSpPr>
            <p:spPr>
              <a:xfrm>
                <a:off x="1156937" y="184494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ounded Rectangle 593"/>
              <p:cNvSpPr/>
              <p:nvPr/>
            </p:nvSpPr>
            <p:spPr>
              <a:xfrm>
                <a:off x="916875" y="208914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ounded Rectangle 594"/>
              <p:cNvSpPr/>
              <p:nvPr/>
            </p:nvSpPr>
            <p:spPr>
              <a:xfrm>
                <a:off x="1156937" y="208914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ounded Rectangle 595"/>
              <p:cNvSpPr/>
              <p:nvPr/>
            </p:nvSpPr>
            <p:spPr>
              <a:xfrm>
                <a:off x="916875" y="233335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ounded Rectangle 596"/>
              <p:cNvSpPr/>
              <p:nvPr/>
            </p:nvSpPr>
            <p:spPr>
              <a:xfrm>
                <a:off x="1156937" y="233335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ounded Rectangle 597"/>
              <p:cNvSpPr/>
              <p:nvPr/>
            </p:nvSpPr>
            <p:spPr>
              <a:xfrm>
                <a:off x="916875" y="257755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ounded Rectangle 598"/>
              <p:cNvSpPr/>
              <p:nvPr/>
            </p:nvSpPr>
            <p:spPr>
              <a:xfrm>
                <a:off x="1156937" y="257755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ounded Rectangle 599"/>
              <p:cNvSpPr/>
              <p:nvPr/>
            </p:nvSpPr>
            <p:spPr>
              <a:xfrm>
                <a:off x="916875" y="282176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ounded Rectangle 600"/>
              <p:cNvSpPr/>
              <p:nvPr/>
            </p:nvSpPr>
            <p:spPr>
              <a:xfrm>
                <a:off x="1156937" y="282176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ounded Rectangle 601"/>
              <p:cNvSpPr/>
              <p:nvPr/>
            </p:nvSpPr>
            <p:spPr>
              <a:xfrm>
                <a:off x="916875" y="306596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Rounded Rectangle 602"/>
              <p:cNvSpPr/>
              <p:nvPr/>
            </p:nvSpPr>
            <p:spPr>
              <a:xfrm>
                <a:off x="1156937" y="306596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Rounded Rectangle 603"/>
              <p:cNvSpPr/>
              <p:nvPr/>
            </p:nvSpPr>
            <p:spPr>
              <a:xfrm>
                <a:off x="916875" y="331017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Rounded Rectangle 604"/>
              <p:cNvSpPr/>
              <p:nvPr/>
            </p:nvSpPr>
            <p:spPr>
              <a:xfrm>
                <a:off x="1156937" y="331017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Rounded Rectangle 605"/>
              <p:cNvSpPr/>
              <p:nvPr/>
            </p:nvSpPr>
            <p:spPr>
              <a:xfrm>
                <a:off x="1393125" y="1602561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Rounded Rectangle 606"/>
              <p:cNvSpPr/>
              <p:nvPr/>
            </p:nvSpPr>
            <p:spPr>
              <a:xfrm>
                <a:off x="1393125" y="1846766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Rounded Rectangle 607"/>
              <p:cNvSpPr/>
              <p:nvPr/>
            </p:nvSpPr>
            <p:spPr>
              <a:xfrm>
                <a:off x="1633187" y="1602561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Rounded Rectangle 608"/>
              <p:cNvSpPr/>
              <p:nvPr/>
            </p:nvSpPr>
            <p:spPr>
              <a:xfrm>
                <a:off x="1633187" y="1846766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Rounded Rectangle 609"/>
              <p:cNvSpPr/>
              <p:nvPr/>
            </p:nvSpPr>
            <p:spPr>
              <a:xfrm>
                <a:off x="1393125" y="2090971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Rounded Rectangle 610"/>
              <p:cNvSpPr/>
              <p:nvPr/>
            </p:nvSpPr>
            <p:spPr>
              <a:xfrm>
                <a:off x="1633187" y="2090971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Rounded Rectangle 611"/>
              <p:cNvSpPr/>
              <p:nvPr/>
            </p:nvSpPr>
            <p:spPr>
              <a:xfrm>
                <a:off x="1393125" y="2335176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Rounded Rectangle 612"/>
              <p:cNvSpPr/>
              <p:nvPr/>
            </p:nvSpPr>
            <p:spPr>
              <a:xfrm>
                <a:off x="1633187" y="2335176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Rounded Rectangle 613"/>
              <p:cNvSpPr/>
              <p:nvPr/>
            </p:nvSpPr>
            <p:spPr>
              <a:xfrm>
                <a:off x="1393125" y="2579381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Rounded Rectangle 614"/>
              <p:cNvSpPr/>
              <p:nvPr/>
            </p:nvSpPr>
            <p:spPr>
              <a:xfrm>
                <a:off x="1633187" y="2579381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Rounded Rectangle 615"/>
              <p:cNvSpPr/>
              <p:nvPr/>
            </p:nvSpPr>
            <p:spPr>
              <a:xfrm>
                <a:off x="1393125" y="2823586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Rounded Rectangle 616"/>
              <p:cNvSpPr/>
              <p:nvPr/>
            </p:nvSpPr>
            <p:spPr>
              <a:xfrm>
                <a:off x="1633187" y="2823586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Rounded Rectangle 617"/>
              <p:cNvSpPr/>
              <p:nvPr/>
            </p:nvSpPr>
            <p:spPr>
              <a:xfrm>
                <a:off x="1393125" y="3067791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Rounded Rectangle 618"/>
              <p:cNvSpPr/>
              <p:nvPr/>
            </p:nvSpPr>
            <p:spPr>
              <a:xfrm>
                <a:off x="1633187" y="3067791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Rounded Rectangle 619"/>
              <p:cNvSpPr/>
              <p:nvPr/>
            </p:nvSpPr>
            <p:spPr>
              <a:xfrm>
                <a:off x="1393125" y="3311996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Rounded Rectangle 620"/>
              <p:cNvSpPr/>
              <p:nvPr/>
            </p:nvSpPr>
            <p:spPr>
              <a:xfrm>
                <a:off x="1633187" y="3311996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Rounded Rectangle 621"/>
              <p:cNvSpPr/>
              <p:nvPr/>
            </p:nvSpPr>
            <p:spPr>
              <a:xfrm>
                <a:off x="1873249" y="1598915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Rounded Rectangle 622"/>
              <p:cNvSpPr/>
              <p:nvPr/>
            </p:nvSpPr>
            <p:spPr>
              <a:xfrm>
                <a:off x="1873249" y="1843120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Rounded Rectangle 623"/>
              <p:cNvSpPr/>
              <p:nvPr/>
            </p:nvSpPr>
            <p:spPr>
              <a:xfrm>
                <a:off x="1873249" y="2087325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Rounded Rectangle 624"/>
              <p:cNvSpPr/>
              <p:nvPr/>
            </p:nvSpPr>
            <p:spPr>
              <a:xfrm>
                <a:off x="1873249" y="2331530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6" name="Rounded Rectangle 625"/>
              <p:cNvSpPr/>
              <p:nvPr/>
            </p:nvSpPr>
            <p:spPr>
              <a:xfrm>
                <a:off x="1873249" y="2575735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Rounded Rectangle 626"/>
              <p:cNvSpPr/>
              <p:nvPr/>
            </p:nvSpPr>
            <p:spPr>
              <a:xfrm>
                <a:off x="1873249" y="2819940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Rounded Rectangle 627"/>
              <p:cNvSpPr/>
              <p:nvPr/>
            </p:nvSpPr>
            <p:spPr>
              <a:xfrm>
                <a:off x="1873249" y="3064145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Rounded Rectangle 628"/>
              <p:cNvSpPr/>
              <p:nvPr/>
            </p:nvSpPr>
            <p:spPr>
              <a:xfrm>
                <a:off x="1873249" y="3308350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ounded Rectangle 629"/>
              <p:cNvSpPr/>
              <p:nvPr/>
            </p:nvSpPr>
            <p:spPr>
              <a:xfrm>
                <a:off x="2109437" y="160073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ounded Rectangle 630"/>
              <p:cNvSpPr/>
              <p:nvPr/>
            </p:nvSpPr>
            <p:spPr>
              <a:xfrm>
                <a:off x="2109437" y="184494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ounded Rectangle 631"/>
              <p:cNvSpPr/>
              <p:nvPr/>
            </p:nvSpPr>
            <p:spPr>
              <a:xfrm>
                <a:off x="2349499" y="160073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ounded Rectangle 632"/>
              <p:cNvSpPr/>
              <p:nvPr/>
            </p:nvSpPr>
            <p:spPr>
              <a:xfrm>
                <a:off x="2349499" y="184494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ounded Rectangle 633"/>
              <p:cNvSpPr/>
              <p:nvPr/>
            </p:nvSpPr>
            <p:spPr>
              <a:xfrm>
                <a:off x="2109437" y="208914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ounded Rectangle 634"/>
              <p:cNvSpPr/>
              <p:nvPr/>
            </p:nvSpPr>
            <p:spPr>
              <a:xfrm>
                <a:off x="2349499" y="208914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ounded Rectangle 635"/>
              <p:cNvSpPr/>
              <p:nvPr/>
            </p:nvSpPr>
            <p:spPr>
              <a:xfrm>
                <a:off x="2109437" y="233335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ounded Rectangle 636"/>
              <p:cNvSpPr/>
              <p:nvPr/>
            </p:nvSpPr>
            <p:spPr>
              <a:xfrm>
                <a:off x="2349499" y="233335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ounded Rectangle 637"/>
              <p:cNvSpPr/>
              <p:nvPr/>
            </p:nvSpPr>
            <p:spPr>
              <a:xfrm>
                <a:off x="2109437" y="257755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Rounded Rectangle 638"/>
              <p:cNvSpPr/>
              <p:nvPr/>
            </p:nvSpPr>
            <p:spPr>
              <a:xfrm>
                <a:off x="2349499" y="257755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Rounded Rectangle 639"/>
              <p:cNvSpPr/>
              <p:nvPr/>
            </p:nvSpPr>
            <p:spPr>
              <a:xfrm>
                <a:off x="2109437" y="282176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ounded Rectangle 640"/>
              <p:cNvSpPr/>
              <p:nvPr/>
            </p:nvSpPr>
            <p:spPr>
              <a:xfrm>
                <a:off x="2349499" y="282176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ounded Rectangle 641"/>
              <p:cNvSpPr/>
              <p:nvPr/>
            </p:nvSpPr>
            <p:spPr>
              <a:xfrm>
                <a:off x="2109437" y="306596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ounded Rectangle 642"/>
              <p:cNvSpPr/>
              <p:nvPr/>
            </p:nvSpPr>
            <p:spPr>
              <a:xfrm>
                <a:off x="2349499" y="306596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ounded Rectangle 643"/>
              <p:cNvSpPr/>
              <p:nvPr/>
            </p:nvSpPr>
            <p:spPr>
              <a:xfrm>
                <a:off x="2109437" y="331017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ounded Rectangle 644"/>
              <p:cNvSpPr/>
              <p:nvPr/>
            </p:nvSpPr>
            <p:spPr>
              <a:xfrm>
                <a:off x="2349499" y="331017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ounded Rectangle 645"/>
              <p:cNvSpPr/>
              <p:nvPr/>
            </p:nvSpPr>
            <p:spPr>
              <a:xfrm>
                <a:off x="2589561" y="1598915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ounded Rectangle 646"/>
              <p:cNvSpPr/>
              <p:nvPr/>
            </p:nvSpPr>
            <p:spPr>
              <a:xfrm>
                <a:off x="2589561" y="1843120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ounded Rectangle 647"/>
              <p:cNvSpPr/>
              <p:nvPr/>
            </p:nvSpPr>
            <p:spPr>
              <a:xfrm>
                <a:off x="2589561" y="2087325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ounded Rectangle 648"/>
              <p:cNvSpPr/>
              <p:nvPr/>
            </p:nvSpPr>
            <p:spPr>
              <a:xfrm>
                <a:off x="2589561" y="2331530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ounded Rectangle 649"/>
              <p:cNvSpPr/>
              <p:nvPr/>
            </p:nvSpPr>
            <p:spPr>
              <a:xfrm>
                <a:off x="2589561" y="2575735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Rounded Rectangle 650"/>
              <p:cNvSpPr/>
              <p:nvPr/>
            </p:nvSpPr>
            <p:spPr>
              <a:xfrm>
                <a:off x="2589561" y="2819940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ounded Rectangle 651"/>
              <p:cNvSpPr/>
              <p:nvPr/>
            </p:nvSpPr>
            <p:spPr>
              <a:xfrm>
                <a:off x="2589561" y="3064145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ounded Rectangle 652"/>
              <p:cNvSpPr/>
              <p:nvPr/>
            </p:nvSpPr>
            <p:spPr>
              <a:xfrm>
                <a:off x="2589561" y="3308350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4" name="Group 653"/>
            <p:cNvGrpSpPr/>
            <p:nvPr/>
          </p:nvGrpSpPr>
          <p:grpSpPr>
            <a:xfrm>
              <a:off x="7286140" y="2301570"/>
              <a:ext cx="1419024" cy="1469654"/>
              <a:chOff x="916875" y="1598915"/>
              <a:chExt cx="1848011" cy="1896692"/>
            </a:xfrm>
          </p:grpSpPr>
          <p:sp>
            <p:nvSpPr>
              <p:cNvPr id="655" name="Rounded Rectangle 654"/>
              <p:cNvSpPr/>
              <p:nvPr/>
            </p:nvSpPr>
            <p:spPr>
              <a:xfrm>
                <a:off x="916875" y="160073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ounded Rectangle 655"/>
              <p:cNvSpPr/>
              <p:nvPr/>
            </p:nvSpPr>
            <p:spPr>
              <a:xfrm>
                <a:off x="916875" y="184494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ounded Rectangle 656"/>
              <p:cNvSpPr/>
              <p:nvPr/>
            </p:nvSpPr>
            <p:spPr>
              <a:xfrm>
                <a:off x="1156937" y="160073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ounded Rectangle 657"/>
              <p:cNvSpPr/>
              <p:nvPr/>
            </p:nvSpPr>
            <p:spPr>
              <a:xfrm>
                <a:off x="1156937" y="184494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ounded Rectangle 658"/>
              <p:cNvSpPr/>
              <p:nvPr/>
            </p:nvSpPr>
            <p:spPr>
              <a:xfrm>
                <a:off x="916875" y="208914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ounded Rectangle 659"/>
              <p:cNvSpPr/>
              <p:nvPr/>
            </p:nvSpPr>
            <p:spPr>
              <a:xfrm>
                <a:off x="1156937" y="208914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ounded Rectangle 660"/>
              <p:cNvSpPr/>
              <p:nvPr/>
            </p:nvSpPr>
            <p:spPr>
              <a:xfrm>
                <a:off x="916875" y="233335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ounded Rectangle 661"/>
              <p:cNvSpPr/>
              <p:nvPr/>
            </p:nvSpPr>
            <p:spPr>
              <a:xfrm>
                <a:off x="1156937" y="233335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ounded Rectangle 662"/>
              <p:cNvSpPr/>
              <p:nvPr/>
            </p:nvSpPr>
            <p:spPr>
              <a:xfrm>
                <a:off x="916875" y="257755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ounded Rectangle 663"/>
              <p:cNvSpPr/>
              <p:nvPr/>
            </p:nvSpPr>
            <p:spPr>
              <a:xfrm>
                <a:off x="1156937" y="257755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ounded Rectangle 664"/>
              <p:cNvSpPr/>
              <p:nvPr/>
            </p:nvSpPr>
            <p:spPr>
              <a:xfrm>
                <a:off x="916875" y="282176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ounded Rectangle 665"/>
              <p:cNvSpPr/>
              <p:nvPr/>
            </p:nvSpPr>
            <p:spPr>
              <a:xfrm>
                <a:off x="1156937" y="282176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ounded Rectangle 666"/>
              <p:cNvSpPr/>
              <p:nvPr/>
            </p:nvSpPr>
            <p:spPr>
              <a:xfrm>
                <a:off x="916875" y="306596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ounded Rectangle 667"/>
              <p:cNvSpPr/>
              <p:nvPr/>
            </p:nvSpPr>
            <p:spPr>
              <a:xfrm>
                <a:off x="1156937" y="306596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ounded Rectangle 668"/>
              <p:cNvSpPr/>
              <p:nvPr/>
            </p:nvSpPr>
            <p:spPr>
              <a:xfrm>
                <a:off x="916875" y="331017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ounded Rectangle 669"/>
              <p:cNvSpPr/>
              <p:nvPr/>
            </p:nvSpPr>
            <p:spPr>
              <a:xfrm>
                <a:off x="1156937" y="331017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ounded Rectangle 670"/>
              <p:cNvSpPr/>
              <p:nvPr/>
            </p:nvSpPr>
            <p:spPr>
              <a:xfrm>
                <a:off x="1393125" y="1602561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ounded Rectangle 671"/>
              <p:cNvSpPr/>
              <p:nvPr/>
            </p:nvSpPr>
            <p:spPr>
              <a:xfrm>
                <a:off x="1393125" y="1846766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Rounded Rectangle 672"/>
              <p:cNvSpPr/>
              <p:nvPr/>
            </p:nvSpPr>
            <p:spPr>
              <a:xfrm>
                <a:off x="1633187" y="1602561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Rounded Rectangle 673"/>
              <p:cNvSpPr/>
              <p:nvPr/>
            </p:nvSpPr>
            <p:spPr>
              <a:xfrm>
                <a:off x="1633187" y="1846766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ounded Rectangle 674"/>
              <p:cNvSpPr/>
              <p:nvPr/>
            </p:nvSpPr>
            <p:spPr>
              <a:xfrm>
                <a:off x="1393125" y="2090971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ounded Rectangle 675"/>
              <p:cNvSpPr/>
              <p:nvPr/>
            </p:nvSpPr>
            <p:spPr>
              <a:xfrm>
                <a:off x="1633187" y="2090971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ounded Rectangle 676"/>
              <p:cNvSpPr/>
              <p:nvPr/>
            </p:nvSpPr>
            <p:spPr>
              <a:xfrm>
                <a:off x="1393125" y="2335176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ounded Rectangle 677"/>
              <p:cNvSpPr/>
              <p:nvPr/>
            </p:nvSpPr>
            <p:spPr>
              <a:xfrm>
                <a:off x="1633187" y="2335176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ounded Rectangle 678"/>
              <p:cNvSpPr/>
              <p:nvPr/>
            </p:nvSpPr>
            <p:spPr>
              <a:xfrm>
                <a:off x="1393125" y="2579381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ounded Rectangle 679"/>
              <p:cNvSpPr/>
              <p:nvPr/>
            </p:nvSpPr>
            <p:spPr>
              <a:xfrm>
                <a:off x="1633187" y="2579381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ounded Rectangle 680"/>
              <p:cNvSpPr/>
              <p:nvPr/>
            </p:nvSpPr>
            <p:spPr>
              <a:xfrm>
                <a:off x="1393125" y="2823586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ounded Rectangle 681"/>
              <p:cNvSpPr/>
              <p:nvPr/>
            </p:nvSpPr>
            <p:spPr>
              <a:xfrm>
                <a:off x="1633187" y="2823586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ounded Rectangle 682"/>
              <p:cNvSpPr/>
              <p:nvPr/>
            </p:nvSpPr>
            <p:spPr>
              <a:xfrm>
                <a:off x="1393125" y="3067791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Rounded Rectangle 683"/>
              <p:cNvSpPr/>
              <p:nvPr/>
            </p:nvSpPr>
            <p:spPr>
              <a:xfrm>
                <a:off x="1633187" y="3067791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ounded Rectangle 684"/>
              <p:cNvSpPr/>
              <p:nvPr/>
            </p:nvSpPr>
            <p:spPr>
              <a:xfrm>
                <a:off x="1393125" y="3311996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ounded Rectangle 685"/>
              <p:cNvSpPr/>
              <p:nvPr/>
            </p:nvSpPr>
            <p:spPr>
              <a:xfrm>
                <a:off x="1633187" y="3311996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ounded Rectangle 686"/>
              <p:cNvSpPr/>
              <p:nvPr/>
            </p:nvSpPr>
            <p:spPr>
              <a:xfrm>
                <a:off x="1873249" y="1598915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ounded Rectangle 687"/>
              <p:cNvSpPr/>
              <p:nvPr/>
            </p:nvSpPr>
            <p:spPr>
              <a:xfrm>
                <a:off x="1873249" y="1843120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ounded Rectangle 688"/>
              <p:cNvSpPr/>
              <p:nvPr/>
            </p:nvSpPr>
            <p:spPr>
              <a:xfrm>
                <a:off x="1873249" y="2087325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ounded Rectangle 689"/>
              <p:cNvSpPr/>
              <p:nvPr/>
            </p:nvSpPr>
            <p:spPr>
              <a:xfrm>
                <a:off x="1873249" y="2331530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ounded Rectangle 690"/>
              <p:cNvSpPr/>
              <p:nvPr/>
            </p:nvSpPr>
            <p:spPr>
              <a:xfrm>
                <a:off x="1873249" y="2575735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ounded Rectangle 691"/>
              <p:cNvSpPr/>
              <p:nvPr/>
            </p:nvSpPr>
            <p:spPr>
              <a:xfrm>
                <a:off x="1873249" y="2819940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ounded Rectangle 692"/>
              <p:cNvSpPr/>
              <p:nvPr/>
            </p:nvSpPr>
            <p:spPr>
              <a:xfrm>
                <a:off x="1873249" y="3064145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Rounded Rectangle 693"/>
              <p:cNvSpPr/>
              <p:nvPr/>
            </p:nvSpPr>
            <p:spPr>
              <a:xfrm>
                <a:off x="1873249" y="3308350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Rounded Rectangle 694"/>
              <p:cNvSpPr/>
              <p:nvPr/>
            </p:nvSpPr>
            <p:spPr>
              <a:xfrm>
                <a:off x="2109437" y="160073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Rounded Rectangle 695"/>
              <p:cNvSpPr/>
              <p:nvPr/>
            </p:nvSpPr>
            <p:spPr>
              <a:xfrm>
                <a:off x="2109437" y="184494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Rounded Rectangle 696"/>
              <p:cNvSpPr/>
              <p:nvPr/>
            </p:nvSpPr>
            <p:spPr>
              <a:xfrm>
                <a:off x="2349499" y="160073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Rounded Rectangle 697"/>
              <p:cNvSpPr/>
              <p:nvPr/>
            </p:nvSpPr>
            <p:spPr>
              <a:xfrm>
                <a:off x="2349499" y="184494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Rounded Rectangle 698"/>
              <p:cNvSpPr/>
              <p:nvPr/>
            </p:nvSpPr>
            <p:spPr>
              <a:xfrm>
                <a:off x="2109437" y="208914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Rounded Rectangle 699"/>
              <p:cNvSpPr/>
              <p:nvPr/>
            </p:nvSpPr>
            <p:spPr>
              <a:xfrm>
                <a:off x="2349499" y="208914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Rounded Rectangle 700"/>
              <p:cNvSpPr/>
              <p:nvPr/>
            </p:nvSpPr>
            <p:spPr>
              <a:xfrm>
                <a:off x="2109437" y="233335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Rounded Rectangle 701"/>
              <p:cNvSpPr/>
              <p:nvPr/>
            </p:nvSpPr>
            <p:spPr>
              <a:xfrm>
                <a:off x="2349499" y="233335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Rounded Rectangle 702"/>
              <p:cNvSpPr/>
              <p:nvPr/>
            </p:nvSpPr>
            <p:spPr>
              <a:xfrm>
                <a:off x="2109437" y="257755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Rounded Rectangle 703"/>
              <p:cNvSpPr/>
              <p:nvPr/>
            </p:nvSpPr>
            <p:spPr>
              <a:xfrm>
                <a:off x="2349499" y="257755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Rounded Rectangle 704"/>
              <p:cNvSpPr/>
              <p:nvPr/>
            </p:nvSpPr>
            <p:spPr>
              <a:xfrm>
                <a:off x="2109437" y="282176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Rounded Rectangle 705"/>
              <p:cNvSpPr/>
              <p:nvPr/>
            </p:nvSpPr>
            <p:spPr>
              <a:xfrm>
                <a:off x="2349499" y="282176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Rounded Rectangle 706"/>
              <p:cNvSpPr/>
              <p:nvPr/>
            </p:nvSpPr>
            <p:spPr>
              <a:xfrm>
                <a:off x="2109437" y="306596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Rounded Rectangle 707"/>
              <p:cNvSpPr/>
              <p:nvPr/>
            </p:nvSpPr>
            <p:spPr>
              <a:xfrm>
                <a:off x="2349499" y="306596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Rounded Rectangle 708"/>
              <p:cNvSpPr/>
              <p:nvPr/>
            </p:nvSpPr>
            <p:spPr>
              <a:xfrm>
                <a:off x="2109437" y="331017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Rounded Rectangle 709"/>
              <p:cNvSpPr/>
              <p:nvPr/>
            </p:nvSpPr>
            <p:spPr>
              <a:xfrm>
                <a:off x="2349499" y="331017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Rounded Rectangle 710"/>
              <p:cNvSpPr/>
              <p:nvPr/>
            </p:nvSpPr>
            <p:spPr>
              <a:xfrm>
                <a:off x="2589561" y="1598915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Rounded Rectangle 711"/>
              <p:cNvSpPr/>
              <p:nvPr/>
            </p:nvSpPr>
            <p:spPr>
              <a:xfrm>
                <a:off x="2589561" y="1843120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Rounded Rectangle 712"/>
              <p:cNvSpPr/>
              <p:nvPr/>
            </p:nvSpPr>
            <p:spPr>
              <a:xfrm>
                <a:off x="2589561" y="2087325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Rounded Rectangle 713"/>
              <p:cNvSpPr/>
              <p:nvPr/>
            </p:nvSpPr>
            <p:spPr>
              <a:xfrm>
                <a:off x="2589561" y="2331530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Rounded Rectangle 714"/>
              <p:cNvSpPr/>
              <p:nvPr/>
            </p:nvSpPr>
            <p:spPr>
              <a:xfrm>
                <a:off x="2589561" y="2575735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Rounded Rectangle 715"/>
              <p:cNvSpPr/>
              <p:nvPr/>
            </p:nvSpPr>
            <p:spPr>
              <a:xfrm>
                <a:off x="2589561" y="2819940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Rounded Rectangle 716"/>
              <p:cNvSpPr/>
              <p:nvPr/>
            </p:nvSpPr>
            <p:spPr>
              <a:xfrm>
                <a:off x="2589561" y="3064145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Rounded Rectangle 717"/>
              <p:cNvSpPr/>
              <p:nvPr/>
            </p:nvSpPr>
            <p:spPr>
              <a:xfrm>
                <a:off x="2589561" y="3308350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0" name="Rounded Rectangle 719"/>
            <p:cNvSpPr/>
            <p:nvPr/>
          </p:nvSpPr>
          <p:spPr>
            <a:xfrm>
              <a:off x="7286140" y="4212199"/>
              <a:ext cx="134626" cy="14227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Rounded Rectangle 720"/>
            <p:cNvSpPr/>
            <p:nvPr/>
          </p:nvSpPr>
          <p:spPr>
            <a:xfrm>
              <a:off x="7286140" y="4401421"/>
              <a:ext cx="134626" cy="14227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Rounded Rectangle 721"/>
            <p:cNvSpPr/>
            <p:nvPr/>
          </p:nvSpPr>
          <p:spPr>
            <a:xfrm>
              <a:off x="7470475" y="4212199"/>
              <a:ext cx="134626" cy="14227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Rounded Rectangle 722"/>
            <p:cNvSpPr/>
            <p:nvPr/>
          </p:nvSpPr>
          <p:spPr>
            <a:xfrm>
              <a:off x="7470475" y="4401421"/>
              <a:ext cx="134626" cy="14227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ounded Rectangle 723"/>
            <p:cNvSpPr/>
            <p:nvPr/>
          </p:nvSpPr>
          <p:spPr>
            <a:xfrm>
              <a:off x="7286140" y="4590644"/>
              <a:ext cx="134626" cy="14227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Rounded Rectangle 724"/>
            <p:cNvSpPr/>
            <p:nvPr/>
          </p:nvSpPr>
          <p:spPr>
            <a:xfrm>
              <a:off x="7470475" y="4590644"/>
              <a:ext cx="134626" cy="14227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Rounded Rectangle 725"/>
            <p:cNvSpPr/>
            <p:nvPr/>
          </p:nvSpPr>
          <p:spPr>
            <a:xfrm>
              <a:off x="7286140" y="4779866"/>
              <a:ext cx="134626" cy="14227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ounded Rectangle 726"/>
            <p:cNvSpPr/>
            <p:nvPr/>
          </p:nvSpPr>
          <p:spPr>
            <a:xfrm>
              <a:off x="7470475" y="4779866"/>
              <a:ext cx="134626" cy="14227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ounded Rectangle 727"/>
            <p:cNvSpPr/>
            <p:nvPr/>
          </p:nvSpPr>
          <p:spPr>
            <a:xfrm>
              <a:off x="7286140" y="4969089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ounded Rectangle 728"/>
            <p:cNvSpPr/>
            <p:nvPr/>
          </p:nvSpPr>
          <p:spPr>
            <a:xfrm>
              <a:off x="7470475" y="4969089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ounded Rectangle 729"/>
            <p:cNvSpPr/>
            <p:nvPr/>
          </p:nvSpPr>
          <p:spPr>
            <a:xfrm>
              <a:off x="7286140" y="5158311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ounded Rectangle 730"/>
            <p:cNvSpPr/>
            <p:nvPr/>
          </p:nvSpPr>
          <p:spPr>
            <a:xfrm>
              <a:off x="7470475" y="5158311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Rounded Rectangle 731"/>
            <p:cNvSpPr/>
            <p:nvPr/>
          </p:nvSpPr>
          <p:spPr>
            <a:xfrm>
              <a:off x="7286140" y="5347534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ounded Rectangle 732"/>
            <p:cNvSpPr/>
            <p:nvPr/>
          </p:nvSpPr>
          <p:spPr>
            <a:xfrm>
              <a:off x="7470475" y="5347534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ounded Rectangle 733"/>
            <p:cNvSpPr/>
            <p:nvPr/>
          </p:nvSpPr>
          <p:spPr>
            <a:xfrm>
              <a:off x="7286140" y="5536756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ounded Rectangle 734"/>
            <p:cNvSpPr/>
            <p:nvPr/>
          </p:nvSpPr>
          <p:spPr>
            <a:xfrm>
              <a:off x="7470475" y="5536756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ounded Rectangle 735"/>
            <p:cNvSpPr/>
            <p:nvPr/>
          </p:nvSpPr>
          <p:spPr>
            <a:xfrm>
              <a:off x="7651836" y="4213611"/>
              <a:ext cx="134626" cy="14227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ounded Rectangle 736"/>
            <p:cNvSpPr/>
            <p:nvPr/>
          </p:nvSpPr>
          <p:spPr>
            <a:xfrm>
              <a:off x="7651836" y="4402834"/>
              <a:ext cx="134626" cy="14227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ounded Rectangle 737"/>
            <p:cNvSpPr/>
            <p:nvPr/>
          </p:nvSpPr>
          <p:spPr>
            <a:xfrm>
              <a:off x="7836171" y="4213611"/>
              <a:ext cx="134626" cy="14227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ounded Rectangle 738"/>
            <p:cNvSpPr/>
            <p:nvPr/>
          </p:nvSpPr>
          <p:spPr>
            <a:xfrm>
              <a:off x="7836171" y="4402834"/>
              <a:ext cx="134626" cy="14227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ounded Rectangle 739"/>
            <p:cNvSpPr/>
            <p:nvPr/>
          </p:nvSpPr>
          <p:spPr>
            <a:xfrm>
              <a:off x="7651836" y="4592056"/>
              <a:ext cx="134626" cy="14227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ounded Rectangle 740"/>
            <p:cNvSpPr/>
            <p:nvPr/>
          </p:nvSpPr>
          <p:spPr>
            <a:xfrm>
              <a:off x="7836171" y="4592056"/>
              <a:ext cx="134626" cy="14227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ounded Rectangle 741"/>
            <p:cNvSpPr/>
            <p:nvPr/>
          </p:nvSpPr>
          <p:spPr>
            <a:xfrm>
              <a:off x="7651836" y="4781279"/>
              <a:ext cx="134626" cy="14227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ounded Rectangle 742"/>
            <p:cNvSpPr/>
            <p:nvPr/>
          </p:nvSpPr>
          <p:spPr>
            <a:xfrm>
              <a:off x="7836171" y="4781279"/>
              <a:ext cx="134626" cy="14227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ounded Rectangle 743"/>
            <p:cNvSpPr/>
            <p:nvPr/>
          </p:nvSpPr>
          <p:spPr>
            <a:xfrm>
              <a:off x="7651836" y="4970501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ounded Rectangle 744"/>
            <p:cNvSpPr/>
            <p:nvPr/>
          </p:nvSpPr>
          <p:spPr>
            <a:xfrm>
              <a:off x="7836171" y="4970501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ounded Rectangle 745"/>
            <p:cNvSpPr/>
            <p:nvPr/>
          </p:nvSpPr>
          <p:spPr>
            <a:xfrm>
              <a:off x="7651836" y="5159724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ounded Rectangle 746"/>
            <p:cNvSpPr/>
            <p:nvPr/>
          </p:nvSpPr>
          <p:spPr>
            <a:xfrm>
              <a:off x="7836171" y="5159724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ounded Rectangle 747"/>
            <p:cNvSpPr/>
            <p:nvPr/>
          </p:nvSpPr>
          <p:spPr>
            <a:xfrm>
              <a:off x="7651836" y="5348946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ounded Rectangle 748"/>
            <p:cNvSpPr/>
            <p:nvPr/>
          </p:nvSpPr>
          <p:spPr>
            <a:xfrm>
              <a:off x="7836171" y="5348946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ounded Rectangle 749"/>
            <p:cNvSpPr/>
            <p:nvPr/>
          </p:nvSpPr>
          <p:spPr>
            <a:xfrm>
              <a:off x="7651836" y="5538169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ounded Rectangle 750"/>
            <p:cNvSpPr/>
            <p:nvPr/>
          </p:nvSpPr>
          <p:spPr>
            <a:xfrm>
              <a:off x="7836171" y="5538169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ounded Rectangle 751"/>
            <p:cNvSpPr/>
            <p:nvPr/>
          </p:nvSpPr>
          <p:spPr>
            <a:xfrm>
              <a:off x="8020507" y="4210786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ounded Rectangle 752"/>
            <p:cNvSpPr/>
            <p:nvPr/>
          </p:nvSpPr>
          <p:spPr>
            <a:xfrm>
              <a:off x="8020507" y="4400009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ounded Rectangle 753"/>
            <p:cNvSpPr/>
            <p:nvPr/>
          </p:nvSpPr>
          <p:spPr>
            <a:xfrm>
              <a:off x="8020507" y="4589231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ounded Rectangle 754"/>
            <p:cNvSpPr/>
            <p:nvPr/>
          </p:nvSpPr>
          <p:spPr>
            <a:xfrm>
              <a:off x="8020507" y="4778454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ounded Rectangle 755"/>
            <p:cNvSpPr/>
            <p:nvPr/>
          </p:nvSpPr>
          <p:spPr>
            <a:xfrm>
              <a:off x="8020507" y="4967676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ounded Rectangle 756"/>
            <p:cNvSpPr/>
            <p:nvPr/>
          </p:nvSpPr>
          <p:spPr>
            <a:xfrm>
              <a:off x="8020507" y="5156899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ounded Rectangle 757"/>
            <p:cNvSpPr/>
            <p:nvPr/>
          </p:nvSpPr>
          <p:spPr>
            <a:xfrm>
              <a:off x="8020507" y="5346121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ounded Rectangle 758"/>
            <p:cNvSpPr/>
            <p:nvPr/>
          </p:nvSpPr>
          <p:spPr>
            <a:xfrm>
              <a:off x="8020507" y="5535344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ounded Rectangle 759"/>
            <p:cNvSpPr/>
            <p:nvPr/>
          </p:nvSpPr>
          <p:spPr>
            <a:xfrm>
              <a:off x="8201867" y="4212199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ounded Rectangle 760"/>
            <p:cNvSpPr/>
            <p:nvPr/>
          </p:nvSpPr>
          <p:spPr>
            <a:xfrm>
              <a:off x="8201867" y="4401421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ounded Rectangle 761"/>
            <p:cNvSpPr/>
            <p:nvPr/>
          </p:nvSpPr>
          <p:spPr>
            <a:xfrm>
              <a:off x="8386203" y="4212199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ounded Rectangle 762"/>
            <p:cNvSpPr/>
            <p:nvPr/>
          </p:nvSpPr>
          <p:spPr>
            <a:xfrm>
              <a:off x="8386203" y="4401421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ounded Rectangle 763"/>
            <p:cNvSpPr/>
            <p:nvPr/>
          </p:nvSpPr>
          <p:spPr>
            <a:xfrm>
              <a:off x="8201867" y="4590644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ounded Rectangle 764"/>
            <p:cNvSpPr/>
            <p:nvPr/>
          </p:nvSpPr>
          <p:spPr>
            <a:xfrm>
              <a:off x="8386203" y="4590644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ounded Rectangle 765"/>
            <p:cNvSpPr/>
            <p:nvPr/>
          </p:nvSpPr>
          <p:spPr>
            <a:xfrm>
              <a:off x="8201867" y="4779866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ounded Rectangle 766"/>
            <p:cNvSpPr/>
            <p:nvPr/>
          </p:nvSpPr>
          <p:spPr>
            <a:xfrm>
              <a:off x="8386203" y="4779866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ounded Rectangle 767"/>
            <p:cNvSpPr/>
            <p:nvPr/>
          </p:nvSpPr>
          <p:spPr>
            <a:xfrm>
              <a:off x="8201867" y="4969089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ounded Rectangle 768"/>
            <p:cNvSpPr/>
            <p:nvPr/>
          </p:nvSpPr>
          <p:spPr>
            <a:xfrm>
              <a:off x="8386203" y="4969089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ounded Rectangle 769"/>
            <p:cNvSpPr/>
            <p:nvPr/>
          </p:nvSpPr>
          <p:spPr>
            <a:xfrm>
              <a:off x="8201867" y="5158311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ounded Rectangle 770"/>
            <p:cNvSpPr/>
            <p:nvPr/>
          </p:nvSpPr>
          <p:spPr>
            <a:xfrm>
              <a:off x="8386203" y="5158311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ounded Rectangle 771"/>
            <p:cNvSpPr/>
            <p:nvPr/>
          </p:nvSpPr>
          <p:spPr>
            <a:xfrm>
              <a:off x="8201867" y="5347534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ounded Rectangle 772"/>
            <p:cNvSpPr/>
            <p:nvPr/>
          </p:nvSpPr>
          <p:spPr>
            <a:xfrm>
              <a:off x="8386203" y="5347534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ounded Rectangle 773"/>
            <p:cNvSpPr/>
            <p:nvPr/>
          </p:nvSpPr>
          <p:spPr>
            <a:xfrm>
              <a:off x="8201867" y="5536756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ounded Rectangle 774"/>
            <p:cNvSpPr/>
            <p:nvPr/>
          </p:nvSpPr>
          <p:spPr>
            <a:xfrm>
              <a:off x="8386203" y="5536756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ounded Rectangle 775"/>
            <p:cNvSpPr/>
            <p:nvPr/>
          </p:nvSpPr>
          <p:spPr>
            <a:xfrm>
              <a:off x="8570538" y="4210786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Rounded Rectangle 776"/>
            <p:cNvSpPr/>
            <p:nvPr/>
          </p:nvSpPr>
          <p:spPr>
            <a:xfrm>
              <a:off x="8570538" y="4400009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Rounded Rectangle 777"/>
            <p:cNvSpPr/>
            <p:nvPr/>
          </p:nvSpPr>
          <p:spPr>
            <a:xfrm>
              <a:off x="8570538" y="4589231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ounded Rectangle 778"/>
            <p:cNvSpPr/>
            <p:nvPr/>
          </p:nvSpPr>
          <p:spPr>
            <a:xfrm>
              <a:off x="8570538" y="4778454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ounded Rectangle 779"/>
            <p:cNvSpPr/>
            <p:nvPr/>
          </p:nvSpPr>
          <p:spPr>
            <a:xfrm>
              <a:off x="8570538" y="4967676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ounded Rectangle 780"/>
            <p:cNvSpPr/>
            <p:nvPr/>
          </p:nvSpPr>
          <p:spPr>
            <a:xfrm>
              <a:off x="8570538" y="5156899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Rounded Rectangle 781"/>
            <p:cNvSpPr/>
            <p:nvPr/>
          </p:nvSpPr>
          <p:spPr>
            <a:xfrm>
              <a:off x="8570538" y="5346121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Rounded Rectangle 782"/>
            <p:cNvSpPr/>
            <p:nvPr/>
          </p:nvSpPr>
          <p:spPr>
            <a:xfrm>
              <a:off x="8570538" y="5535344"/>
              <a:ext cx="134626" cy="142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95" name="Straight Arrow Connector 794"/>
          <p:cNvCxnSpPr>
            <a:stCxn id="532" idx="3"/>
            <a:endCxn id="544" idx="1"/>
          </p:cNvCxnSpPr>
          <p:nvPr/>
        </p:nvCxnSpPr>
        <p:spPr>
          <a:xfrm flipV="1">
            <a:off x="3092505" y="2438806"/>
            <a:ext cx="231070" cy="377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7" name="Straight Arrow Connector 796"/>
          <p:cNvCxnSpPr>
            <a:stCxn id="544" idx="3"/>
            <a:endCxn id="739" idx="0"/>
          </p:cNvCxnSpPr>
          <p:nvPr/>
        </p:nvCxnSpPr>
        <p:spPr>
          <a:xfrm>
            <a:off x="3458201" y="2438806"/>
            <a:ext cx="1863087" cy="18629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9" name="Straight Arrow Connector 798"/>
          <p:cNvCxnSpPr>
            <a:stCxn id="739" idx="2"/>
            <a:endCxn id="547" idx="2"/>
          </p:cNvCxnSpPr>
          <p:nvPr/>
        </p:nvCxnSpPr>
        <p:spPr>
          <a:xfrm flipH="1" flipV="1">
            <a:off x="3206553" y="2888386"/>
            <a:ext cx="2114735" cy="15556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4" name="Straight Arrow Connector 783"/>
          <p:cNvCxnSpPr>
            <a:stCxn id="284" idx="1"/>
            <a:endCxn id="319" idx="1"/>
          </p:cNvCxnSpPr>
          <p:nvPr/>
        </p:nvCxnSpPr>
        <p:spPr>
          <a:xfrm rot="10800000" flipH="1" flipV="1">
            <a:off x="3323575" y="2441631"/>
            <a:ext cx="365696" cy="1133922"/>
          </a:xfrm>
          <a:prstGeom prst="curvedConnector3">
            <a:avLst>
              <a:gd name="adj1" fmla="val -62511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5" name="Straight Arrow Connector 784"/>
          <p:cNvCxnSpPr>
            <a:stCxn id="544" idx="2"/>
            <a:endCxn id="548" idx="1"/>
          </p:cNvCxnSpPr>
          <p:nvPr/>
        </p:nvCxnSpPr>
        <p:spPr>
          <a:xfrm rot="5400000">
            <a:off x="3203577" y="2629940"/>
            <a:ext cx="307310" cy="67313"/>
          </a:xfrm>
          <a:prstGeom prst="curvedConnector4">
            <a:avLst>
              <a:gd name="adj1" fmla="val 15695"/>
              <a:gd name="adj2" fmla="val -267911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Explosion 2 23"/>
          <p:cNvSpPr/>
          <p:nvPr/>
        </p:nvSpPr>
        <p:spPr>
          <a:xfrm rot="20987486">
            <a:off x="2309106" y="1834821"/>
            <a:ext cx="1297547" cy="586845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Home Node</a:t>
            </a:r>
            <a:endParaRPr lang="en-US" sz="1200" dirty="0"/>
          </a:p>
        </p:txBody>
      </p:sp>
      <p:sp>
        <p:nvSpPr>
          <p:cNvPr id="786" name="Explosion 2 785"/>
          <p:cNvSpPr/>
          <p:nvPr/>
        </p:nvSpPr>
        <p:spPr>
          <a:xfrm rot="20987486">
            <a:off x="2232512" y="2432886"/>
            <a:ext cx="1350079" cy="586845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Realm Hit</a:t>
            </a:r>
            <a:endParaRPr lang="en-US" sz="1200" dirty="0"/>
          </a:p>
        </p:txBody>
      </p:sp>
      <p:sp>
        <p:nvSpPr>
          <p:cNvPr id="788" name="Explosion 2 787"/>
          <p:cNvSpPr/>
          <p:nvPr/>
        </p:nvSpPr>
        <p:spPr>
          <a:xfrm rot="20987486">
            <a:off x="4106755" y="2699598"/>
            <a:ext cx="1350079" cy="586845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Realm Miss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8687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786" grpId="0" animBg="1"/>
      <p:bldP spid="786" grpId="1" animBg="1"/>
      <p:bldP spid="786" grpId="2" animBg="1"/>
      <p:bldP spid="786" grpId="3" animBg="1"/>
      <p:bldP spid="788" grpId="0" animBg="1"/>
      <p:bldP spid="788" grpId="1" animBg="1"/>
      <p:bldP spid="788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Width Variation Observation</a:t>
            </a:r>
            <a:endParaRPr lang="en-US" dirty="0"/>
          </a:p>
        </p:txBody>
      </p:sp>
      <p:pic>
        <p:nvPicPr>
          <p:cNvPr id="8" name="Picture 1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" b="-72"/>
          <a:stretch>
            <a:fillRect/>
          </a:stretch>
        </p:blipFill>
        <p:spPr bwMode="auto">
          <a:xfrm>
            <a:off x="850900" y="1600200"/>
            <a:ext cx="68326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0900" y="5702300"/>
            <a:ext cx="683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Ocean_C</a:t>
            </a:r>
            <a:r>
              <a:rPr lang="en-US" dirty="0" smtClean="0"/>
              <a:t> while varying tier width at fixed 2-level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9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MCP’s role in Validation</a:t>
            </a:r>
          </a:p>
          <a:p>
            <a:pPr lvl="1"/>
            <a:r>
              <a:rPr lang="en-US" dirty="0" smtClean="0"/>
              <a:t>Willing to discuss off-line</a:t>
            </a:r>
          </a:p>
          <a:p>
            <a:r>
              <a:rPr lang="en-US" dirty="0" smtClean="0"/>
              <a:t>Protocol interactions/selection</a:t>
            </a:r>
          </a:p>
          <a:p>
            <a:r>
              <a:rPr lang="en-US" dirty="0" smtClean="0"/>
              <a:t>Protocol and NOC topology co-design</a:t>
            </a:r>
          </a:p>
          <a:p>
            <a:pPr lvl="1"/>
            <a:r>
              <a:rPr lang="en-US" dirty="0" smtClean="0"/>
              <a:t>Hierarchical topologies</a:t>
            </a:r>
          </a:p>
          <a:p>
            <a:r>
              <a:rPr lang="en-US" dirty="0" smtClean="0"/>
              <a:t>Cross-vendor coherence integration</a:t>
            </a:r>
          </a:p>
        </p:txBody>
      </p:sp>
    </p:spTree>
    <p:extLst>
      <p:ext uri="{BB962C8B-B14F-4D97-AF65-F5344CB8AC3E}">
        <p14:creationId xmlns:p14="http://schemas.microsoft.com/office/powerpoint/2010/main" val="46340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MCP does address concerns regarding future coherence</a:t>
            </a:r>
          </a:p>
          <a:p>
            <a:pPr lvl="1"/>
            <a:r>
              <a:rPr lang="en-US" dirty="0" smtClean="0"/>
              <a:t>Uses </a:t>
            </a:r>
            <a:r>
              <a:rPr lang="en-US" dirty="0"/>
              <a:t>existing protocols as building blocks</a:t>
            </a:r>
          </a:p>
          <a:p>
            <a:pPr lvl="1"/>
            <a:r>
              <a:rPr lang="en-US" dirty="0" smtClean="0"/>
              <a:t>Enables </a:t>
            </a:r>
            <a:r>
              <a:rPr lang="en-US" dirty="0"/>
              <a:t>coherence integration and composition</a:t>
            </a:r>
          </a:p>
          <a:p>
            <a:pPr lvl="1"/>
            <a:r>
              <a:rPr lang="en-US" dirty="0" smtClean="0"/>
              <a:t>Demonstration of rapid development of a variety of hierarchy configurations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/>
          </a:p>
          <a:p>
            <a:pPr marL="411480" lvl="1" indent="0" algn="ctr">
              <a:buNone/>
            </a:pPr>
            <a:endParaRPr lang="en-US" dirty="0"/>
          </a:p>
          <a:p>
            <a:pPr marL="411480" lvl="1" indent="0" algn="ctr">
              <a:buNone/>
            </a:pPr>
            <a:r>
              <a:rPr lang="en-US" sz="2400" b="1" dirty="0" smtClean="0"/>
              <a:t>MCP provides a generic coherence hierarchy composition framework to support continued scaling of diverse, massively coherent systems</a:t>
            </a:r>
          </a:p>
        </p:txBody>
      </p:sp>
    </p:spTree>
    <p:extLst>
      <p:ext uri="{BB962C8B-B14F-4D97-AF65-F5344CB8AC3E}">
        <p14:creationId xmlns:p14="http://schemas.microsoft.com/office/powerpoint/2010/main" val="39726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endParaRPr lang="en-US" dirty="0" smtClean="0"/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endParaRPr lang="en-US" dirty="0" smtClean="0"/>
          </a:p>
          <a:p>
            <a:pPr marL="114300" indent="0" algn="ctr">
              <a:buNone/>
            </a:pPr>
            <a:r>
              <a:rPr lang="en-US" sz="4000" dirty="0" smtClean="0"/>
              <a:t>Thank you!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55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038"/>
            <a:ext cx="7620000" cy="1143000"/>
          </a:xfrm>
        </p:spPr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3335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Coherence protocols can be difficult to design properly</a:t>
            </a:r>
          </a:p>
          <a:p>
            <a:r>
              <a:rPr lang="en-US" sz="2000" dirty="0" smtClean="0"/>
              <a:t>Integration of coherence protocols is even more difficult</a:t>
            </a:r>
          </a:p>
          <a:p>
            <a:r>
              <a:rPr lang="en-US" sz="2000" dirty="0" smtClean="0"/>
              <a:t>Leads to monolithic, homogenous </a:t>
            </a:r>
            <a:r>
              <a:rPr lang="en-US" sz="2000" dirty="0"/>
              <a:t>c</a:t>
            </a:r>
            <a:r>
              <a:rPr lang="en-US" sz="2000" dirty="0" smtClean="0"/>
              <a:t>oherence in a heterogeneous future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58353" y="3850872"/>
            <a:ext cx="2949396" cy="1478605"/>
            <a:chOff x="1108753" y="3100658"/>
            <a:chExt cx="2949396" cy="1478605"/>
          </a:xfrm>
        </p:grpSpPr>
        <p:grpSp>
          <p:nvGrpSpPr>
            <p:cNvPr id="5" name="Group 4"/>
            <p:cNvGrpSpPr/>
            <p:nvPr/>
          </p:nvGrpSpPr>
          <p:grpSpPr>
            <a:xfrm>
              <a:off x="1108753" y="3109609"/>
              <a:ext cx="1419024" cy="1469654"/>
              <a:chOff x="916875" y="1598915"/>
              <a:chExt cx="1848011" cy="1896692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916875" y="160073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916875" y="184494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1156937" y="160073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1156937" y="184494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916875" y="208914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1156937" y="208914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916875" y="233335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1156937" y="233335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916875" y="257755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156937" y="257755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916875" y="282176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1156937" y="282176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916875" y="306596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1156937" y="306596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916875" y="331017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1156937" y="331017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1393125" y="1602561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1393125" y="1846766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1633187" y="1602561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1633187" y="1846766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1393125" y="2090971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1633187" y="2090971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1393125" y="2335176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1633187" y="2335176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1393125" y="2579381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1633187" y="2579381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1393125" y="2823586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1633187" y="2823586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1393125" y="3067791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1633187" y="3067791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1393125" y="3311996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1633187" y="3311996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1873249" y="1598915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1873249" y="1843120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1873249" y="2087325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1873249" y="2331530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1873249" y="2575735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1873249" y="2819940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1873249" y="3064145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1873249" y="3308350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2109437" y="160073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2109437" y="184494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2349499" y="160073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2349499" y="184494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2109437" y="208914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2349499" y="208914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2109437" y="233335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2349499" y="233335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2109437" y="257755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2349499" y="257755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2109437" y="282176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2349499" y="282176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2109437" y="306596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2349499" y="3065968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2109437" y="331017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2349499" y="3310173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2589561" y="1598915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2589561" y="1843120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2589561" y="2087325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2589561" y="2331530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2589561" y="2575735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2589561" y="2819940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2589561" y="3064145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2589561" y="3308350"/>
                <a:ext cx="175325" cy="1836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2639125" y="3102071"/>
              <a:ext cx="684657" cy="70852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639125" y="3858961"/>
              <a:ext cx="684657" cy="67947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373492" y="3100658"/>
              <a:ext cx="684657" cy="68088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373492" y="3857548"/>
              <a:ext cx="684657" cy="68088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4" name="TextBox 283"/>
          <p:cNvSpPr txBox="1"/>
          <p:nvPr/>
        </p:nvSpPr>
        <p:spPr>
          <a:xfrm rot="20656675">
            <a:off x="2273300" y="4238268"/>
            <a:ext cx="378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Directory MESI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949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7620000" cy="230989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Use existing protocols as building blocks</a:t>
            </a:r>
          </a:p>
          <a:p>
            <a:r>
              <a:rPr lang="en-US" sz="2000" dirty="0" smtClean="0"/>
              <a:t>Enable coherence integration and composition</a:t>
            </a:r>
          </a:p>
          <a:p>
            <a:r>
              <a:rPr lang="en-US" sz="2000" dirty="0" smtClean="0"/>
              <a:t>Leads to heterogeneous hierarchies in a heterogeneous future</a:t>
            </a:r>
          </a:p>
          <a:p>
            <a:pPr lvl="1"/>
            <a:r>
              <a:rPr lang="en-US" sz="1800" dirty="0" smtClean="0"/>
              <a:t>Design using best local protocol for the ‘common case’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34813" y="4103723"/>
            <a:ext cx="1419024" cy="1469654"/>
            <a:chOff x="916875" y="1598915"/>
            <a:chExt cx="1848011" cy="1896692"/>
          </a:xfrm>
        </p:grpSpPr>
        <p:sp>
          <p:nvSpPr>
            <p:cNvPr id="10" name="Rounded Rectangle 9"/>
            <p:cNvSpPr/>
            <p:nvPr/>
          </p:nvSpPr>
          <p:spPr>
            <a:xfrm>
              <a:off x="916875" y="160073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16875" y="184494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156937" y="160073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156937" y="184494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916875" y="208914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156937" y="208914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916875" y="233335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156937" y="233335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916875" y="257755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156937" y="257755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916875" y="282176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156937" y="282176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916875" y="306596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156937" y="306596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16875" y="331017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156937" y="331017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393125" y="1602561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393125" y="1846766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633187" y="1602561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633187" y="1846766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393125" y="2090971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633187" y="2090971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393125" y="2335176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633187" y="2335176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393125" y="2579381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633187" y="2579381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393125" y="2823586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633187" y="2823586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1393125" y="3067791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633187" y="3067791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393125" y="3311996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1633187" y="3311996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1873249" y="1598915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1873249" y="1843120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873249" y="2087325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1873249" y="2331530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1873249" y="2575735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1873249" y="2819940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873249" y="3064145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1873249" y="3308350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109437" y="160073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2109437" y="184494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2349499" y="160073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2349499" y="184494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2109437" y="208914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2349499" y="208914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2109437" y="233335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2349499" y="233335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2109437" y="257755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2349499" y="257755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109437" y="282176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2349499" y="282176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2109437" y="306596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2349499" y="3065968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2109437" y="331017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349499" y="3310173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2589561" y="1598915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2589561" y="1843120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2589561" y="2087325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2589561" y="2331530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2589561" y="2575735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2589561" y="2819940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2589561" y="3064145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2589561" y="3308350"/>
              <a:ext cx="175325" cy="1836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165185" y="4096185"/>
            <a:ext cx="684657" cy="70852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165185" y="4853075"/>
            <a:ext cx="684657" cy="67947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899552" y="4094772"/>
            <a:ext cx="684657" cy="68088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899552" y="4851662"/>
            <a:ext cx="684657" cy="68088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4789149" y="4307138"/>
            <a:ext cx="134626" cy="14227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4973484" y="4117916"/>
            <a:ext cx="134626" cy="14227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4973484" y="4496360"/>
            <a:ext cx="134626" cy="14227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4789149" y="4685583"/>
            <a:ext cx="134626" cy="14227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4973484" y="4874805"/>
            <a:ext cx="134626" cy="14227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4789149" y="5064028"/>
            <a:ext cx="134626" cy="14227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4973484" y="5253250"/>
            <a:ext cx="134626" cy="14227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4789149" y="5442472"/>
            <a:ext cx="134626" cy="14227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5154845" y="4308551"/>
            <a:ext cx="134626" cy="14227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5339180" y="4119328"/>
            <a:ext cx="134626" cy="14227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5339180" y="4497773"/>
            <a:ext cx="134626" cy="14227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5154845" y="4686995"/>
            <a:ext cx="134626" cy="14227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ounded Rectangle 104"/>
          <p:cNvSpPr/>
          <p:nvPr/>
        </p:nvSpPr>
        <p:spPr>
          <a:xfrm>
            <a:off x="5339180" y="4876218"/>
            <a:ext cx="134626" cy="14227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5154845" y="5065440"/>
            <a:ext cx="134626" cy="14227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ounded Rectangle 108"/>
          <p:cNvSpPr/>
          <p:nvPr/>
        </p:nvSpPr>
        <p:spPr>
          <a:xfrm>
            <a:off x="5339180" y="5254663"/>
            <a:ext cx="134626" cy="14227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ounded Rectangle 109"/>
          <p:cNvSpPr/>
          <p:nvPr/>
        </p:nvSpPr>
        <p:spPr>
          <a:xfrm>
            <a:off x="5154845" y="5443885"/>
            <a:ext cx="134626" cy="14227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>
            <a:off x="5523516" y="4305725"/>
            <a:ext cx="134626" cy="14227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5523516" y="4684170"/>
            <a:ext cx="134626" cy="14227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ounded Rectangle 116"/>
          <p:cNvSpPr/>
          <p:nvPr/>
        </p:nvSpPr>
        <p:spPr>
          <a:xfrm>
            <a:off x="5523516" y="5062615"/>
            <a:ext cx="134626" cy="14227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ounded Rectangle 118"/>
          <p:cNvSpPr/>
          <p:nvPr/>
        </p:nvSpPr>
        <p:spPr>
          <a:xfrm>
            <a:off x="5523516" y="5441060"/>
            <a:ext cx="134626" cy="14227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ounded Rectangle 119"/>
          <p:cNvSpPr/>
          <p:nvPr/>
        </p:nvSpPr>
        <p:spPr>
          <a:xfrm>
            <a:off x="5704876" y="4117916"/>
            <a:ext cx="134626" cy="14227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ounded Rectangle 122"/>
          <p:cNvSpPr/>
          <p:nvPr/>
        </p:nvSpPr>
        <p:spPr>
          <a:xfrm>
            <a:off x="5889212" y="4307138"/>
            <a:ext cx="134626" cy="14227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>
            <a:off x="5704876" y="4496360"/>
            <a:ext cx="134626" cy="14227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/>
        </p:nvSpPr>
        <p:spPr>
          <a:xfrm>
            <a:off x="5889212" y="4685583"/>
            <a:ext cx="134626" cy="14227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ounded Rectangle 127"/>
          <p:cNvSpPr/>
          <p:nvPr/>
        </p:nvSpPr>
        <p:spPr>
          <a:xfrm>
            <a:off x="5704876" y="4874805"/>
            <a:ext cx="134626" cy="14227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ounded Rectangle 130"/>
          <p:cNvSpPr/>
          <p:nvPr/>
        </p:nvSpPr>
        <p:spPr>
          <a:xfrm>
            <a:off x="5889212" y="5064028"/>
            <a:ext cx="134626" cy="14227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ounded Rectangle 131"/>
          <p:cNvSpPr/>
          <p:nvPr/>
        </p:nvSpPr>
        <p:spPr>
          <a:xfrm>
            <a:off x="5704876" y="5253250"/>
            <a:ext cx="134626" cy="14227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ounded Rectangle 134"/>
          <p:cNvSpPr/>
          <p:nvPr/>
        </p:nvSpPr>
        <p:spPr>
          <a:xfrm>
            <a:off x="5889212" y="5442472"/>
            <a:ext cx="134626" cy="14227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ounded Rectangle 135"/>
          <p:cNvSpPr/>
          <p:nvPr/>
        </p:nvSpPr>
        <p:spPr>
          <a:xfrm>
            <a:off x="6073547" y="4116503"/>
            <a:ext cx="134626" cy="14227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ounded Rectangle 137"/>
          <p:cNvSpPr/>
          <p:nvPr/>
        </p:nvSpPr>
        <p:spPr>
          <a:xfrm>
            <a:off x="6073547" y="4494948"/>
            <a:ext cx="134626" cy="14227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ounded Rectangle 139"/>
          <p:cNvSpPr/>
          <p:nvPr/>
        </p:nvSpPr>
        <p:spPr>
          <a:xfrm>
            <a:off x="6073547" y="4873393"/>
            <a:ext cx="134626" cy="14227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ounded Rectangle 141"/>
          <p:cNvSpPr/>
          <p:nvPr/>
        </p:nvSpPr>
        <p:spPr>
          <a:xfrm>
            <a:off x="6073547" y="5251837"/>
            <a:ext cx="134626" cy="14227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4789149" y="4117916"/>
            <a:ext cx="134626" cy="14227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4973484" y="4307138"/>
            <a:ext cx="134626" cy="14227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4789149" y="4496360"/>
            <a:ext cx="134626" cy="14227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4973484" y="4685583"/>
            <a:ext cx="134626" cy="14227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4789149" y="4874805"/>
            <a:ext cx="134626" cy="14227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4973484" y="5064028"/>
            <a:ext cx="134626" cy="14227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4789149" y="5253250"/>
            <a:ext cx="134626" cy="14227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4973484" y="5442472"/>
            <a:ext cx="134626" cy="14227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5154845" y="4119328"/>
            <a:ext cx="134626" cy="14227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5339180" y="4308551"/>
            <a:ext cx="134626" cy="14227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5154845" y="4497773"/>
            <a:ext cx="134626" cy="14227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5339180" y="4686995"/>
            <a:ext cx="134626" cy="14227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5154845" y="4876218"/>
            <a:ext cx="134626" cy="14227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ounded Rectangle 106"/>
          <p:cNvSpPr/>
          <p:nvPr/>
        </p:nvSpPr>
        <p:spPr>
          <a:xfrm>
            <a:off x="5339180" y="5065440"/>
            <a:ext cx="134626" cy="14227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ounded Rectangle 107"/>
          <p:cNvSpPr/>
          <p:nvPr/>
        </p:nvSpPr>
        <p:spPr>
          <a:xfrm>
            <a:off x="5154845" y="5254663"/>
            <a:ext cx="134626" cy="14227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5339180" y="5443885"/>
            <a:ext cx="134626" cy="14227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ounded Rectangle 111"/>
          <p:cNvSpPr/>
          <p:nvPr/>
        </p:nvSpPr>
        <p:spPr>
          <a:xfrm>
            <a:off x="5523516" y="4116503"/>
            <a:ext cx="134626" cy="14227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5523516" y="4494948"/>
            <a:ext cx="134626" cy="14227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ounded Rectangle 115"/>
          <p:cNvSpPr/>
          <p:nvPr/>
        </p:nvSpPr>
        <p:spPr>
          <a:xfrm>
            <a:off x="5523516" y="4873393"/>
            <a:ext cx="134626" cy="14227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ounded Rectangle 117"/>
          <p:cNvSpPr/>
          <p:nvPr/>
        </p:nvSpPr>
        <p:spPr>
          <a:xfrm>
            <a:off x="5523516" y="5251837"/>
            <a:ext cx="134626" cy="14227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120"/>
          <p:cNvSpPr/>
          <p:nvPr/>
        </p:nvSpPr>
        <p:spPr>
          <a:xfrm>
            <a:off x="5704876" y="4307138"/>
            <a:ext cx="134626" cy="14227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121"/>
          <p:cNvSpPr/>
          <p:nvPr/>
        </p:nvSpPr>
        <p:spPr>
          <a:xfrm>
            <a:off x="5889212" y="4117916"/>
            <a:ext cx="134626" cy="14227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ounded Rectangle 124"/>
          <p:cNvSpPr/>
          <p:nvPr/>
        </p:nvSpPr>
        <p:spPr>
          <a:xfrm>
            <a:off x="5889212" y="4496360"/>
            <a:ext cx="134626" cy="14227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ed Rectangle 125"/>
          <p:cNvSpPr/>
          <p:nvPr/>
        </p:nvSpPr>
        <p:spPr>
          <a:xfrm>
            <a:off x="5704876" y="4685583"/>
            <a:ext cx="134626" cy="14227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>
            <a:off x="5889212" y="4874805"/>
            <a:ext cx="134626" cy="14227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ounded Rectangle 129"/>
          <p:cNvSpPr/>
          <p:nvPr/>
        </p:nvSpPr>
        <p:spPr>
          <a:xfrm>
            <a:off x="5704876" y="5064028"/>
            <a:ext cx="134626" cy="14227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ounded Rectangle 132"/>
          <p:cNvSpPr/>
          <p:nvPr/>
        </p:nvSpPr>
        <p:spPr>
          <a:xfrm>
            <a:off x="5889212" y="5253250"/>
            <a:ext cx="134626" cy="14227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ounded Rectangle 133"/>
          <p:cNvSpPr/>
          <p:nvPr/>
        </p:nvSpPr>
        <p:spPr>
          <a:xfrm>
            <a:off x="5704876" y="5442472"/>
            <a:ext cx="134626" cy="14227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6073547" y="4305725"/>
            <a:ext cx="134626" cy="14227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ounded Rectangle 138"/>
          <p:cNvSpPr/>
          <p:nvPr/>
        </p:nvSpPr>
        <p:spPr>
          <a:xfrm>
            <a:off x="6073547" y="4684170"/>
            <a:ext cx="134626" cy="14227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ounded Rectangle 140"/>
          <p:cNvSpPr/>
          <p:nvPr/>
        </p:nvSpPr>
        <p:spPr>
          <a:xfrm>
            <a:off x="6073547" y="5062615"/>
            <a:ext cx="134626" cy="14227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ounded Rectangle 142"/>
          <p:cNvSpPr/>
          <p:nvPr/>
        </p:nvSpPr>
        <p:spPr>
          <a:xfrm>
            <a:off x="6073547" y="5441060"/>
            <a:ext cx="134626" cy="14227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6319521" y="4108964"/>
            <a:ext cx="684657" cy="70852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6319521" y="4865854"/>
            <a:ext cx="684657" cy="67947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7053888" y="4107551"/>
            <a:ext cx="684657" cy="6808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7053888" y="4864441"/>
            <a:ext cx="684657" cy="6808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TextBox 284"/>
          <p:cNvSpPr txBox="1"/>
          <p:nvPr/>
        </p:nvSpPr>
        <p:spPr>
          <a:xfrm rot="20656675">
            <a:off x="-522567" y="4581074"/>
            <a:ext cx="378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Directory MESI</a:t>
            </a:r>
            <a:endParaRPr lang="en-US" sz="2000" b="1" dirty="0"/>
          </a:p>
        </p:txBody>
      </p:sp>
      <p:sp>
        <p:nvSpPr>
          <p:cNvPr id="286" name="TextBox 285"/>
          <p:cNvSpPr txBox="1"/>
          <p:nvPr/>
        </p:nvSpPr>
        <p:spPr>
          <a:xfrm rot="20656675">
            <a:off x="979438" y="4475703"/>
            <a:ext cx="378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Broadcast</a:t>
            </a:r>
          </a:p>
          <a:p>
            <a:pPr algn="ctr"/>
            <a:r>
              <a:rPr lang="en-US" sz="2000" b="1" dirty="0" smtClean="0"/>
              <a:t> MSI</a:t>
            </a:r>
            <a:endParaRPr lang="en-US" sz="2000" b="1" dirty="0"/>
          </a:p>
        </p:txBody>
      </p:sp>
      <p:sp>
        <p:nvSpPr>
          <p:cNvPr id="287" name="TextBox 286"/>
          <p:cNvSpPr txBox="1"/>
          <p:nvPr/>
        </p:nvSpPr>
        <p:spPr>
          <a:xfrm rot="20656675">
            <a:off x="5133223" y="4409609"/>
            <a:ext cx="378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Broadcast</a:t>
            </a:r>
          </a:p>
          <a:p>
            <a:pPr algn="ctr"/>
            <a:r>
              <a:rPr lang="en-US" sz="2000" b="1" dirty="0" smtClean="0"/>
              <a:t> MSI</a:t>
            </a:r>
            <a:endParaRPr lang="en-US" sz="2000" b="1" dirty="0"/>
          </a:p>
        </p:txBody>
      </p:sp>
      <p:sp>
        <p:nvSpPr>
          <p:cNvPr id="288" name="TextBox 287"/>
          <p:cNvSpPr txBox="1"/>
          <p:nvPr/>
        </p:nvSpPr>
        <p:spPr>
          <a:xfrm rot="20656675">
            <a:off x="3618515" y="4610028"/>
            <a:ext cx="378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Token Rings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8918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/>
      <p:bldP spid="286" grpId="0"/>
      <p:bldP spid="287" grpId="0"/>
      <p:bldP spid="2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Width Variation Observation</a:t>
            </a:r>
            <a:endParaRPr lang="en-US" dirty="0"/>
          </a:p>
        </p:txBody>
      </p:sp>
      <p:pic>
        <p:nvPicPr>
          <p:cNvPr id="8" name="Picture 1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" b="-72"/>
          <a:stretch>
            <a:fillRect/>
          </a:stretch>
        </p:blipFill>
        <p:spPr bwMode="auto">
          <a:xfrm>
            <a:off x="850900" y="1600200"/>
            <a:ext cx="68326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0900" y="5702300"/>
            <a:ext cx="683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Ocean_C</a:t>
            </a:r>
            <a:r>
              <a:rPr lang="en-US" dirty="0" smtClean="0"/>
              <a:t> while varying tier width at fixed 2-level</a:t>
            </a:r>
            <a:endParaRPr lang="en-US" dirty="0"/>
          </a:p>
        </p:txBody>
      </p:sp>
      <p:sp>
        <p:nvSpPr>
          <p:cNvPr id="3" name="Explosion 2 2"/>
          <p:cNvSpPr/>
          <p:nvPr/>
        </p:nvSpPr>
        <p:spPr>
          <a:xfrm>
            <a:off x="1092200" y="3835400"/>
            <a:ext cx="2311400" cy="596900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L2 Hit</a:t>
            </a: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3797300" y="3683000"/>
            <a:ext cx="2438400" cy="596900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Off-Chip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4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Manager-Client Pairing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rcRect l="-5051" r="-505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3949700" y="2857500"/>
            <a:ext cx="2832100" cy="1587500"/>
          </a:xfrm>
          <a:prstGeom prst="donut">
            <a:avLst>
              <a:gd name="adj" fmla="val 498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75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Introduce Manager-Client Pairing</a:t>
            </a:r>
          </a:p>
          <a:p>
            <a:r>
              <a:rPr lang="en-US" dirty="0"/>
              <a:t>Communication Similarity and Recursion</a:t>
            </a:r>
            <a:endParaRPr lang="en-US" b="1" dirty="0" smtClean="0"/>
          </a:p>
          <a:p>
            <a:r>
              <a:rPr lang="en-US" dirty="0" smtClean="0"/>
              <a:t>Types of Action</a:t>
            </a:r>
          </a:p>
          <a:p>
            <a:pPr lvl="1"/>
            <a:r>
              <a:rPr lang="en-US" dirty="0" smtClean="0"/>
              <a:t>Query, Get and Grant</a:t>
            </a:r>
            <a:endParaRPr lang="en-US" dirty="0"/>
          </a:p>
          <a:p>
            <a:r>
              <a:rPr lang="en-US" dirty="0" smtClean="0"/>
              <a:t>MCP Algorithm and Example</a:t>
            </a:r>
          </a:p>
          <a:p>
            <a:r>
              <a:rPr lang="en-US" dirty="0" smtClean="0"/>
              <a:t>Impact of Tier Width and Hierarchy Height</a:t>
            </a:r>
          </a:p>
          <a:p>
            <a:r>
              <a:rPr lang="en-US" dirty="0" smtClean="0"/>
              <a:t>Future Work and Conclusion</a:t>
            </a:r>
          </a:p>
        </p:txBody>
      </p:sp>
    </p:spTree>
    <p:extLst>
      <p:ext uri="{BB962C8B-B14F-4D97-AF65-F5344CB8AC3E}">
        <p14:creationId xmlns:p14="http://schemas.microsoft.com/office/powerpoint/2010/main" val="25988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Self-Similarity for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Processor &lt;-&gt; Cache</a:t>
            </a:r>
          </a:p>
          <a:p>
            <a:pPr lvl="1"/>
            <a:r>
              <a:rPr lang="en-US" dirty="0"/>
              <a:t>Request Data</a:t>
            </a:r>
          </a:p>
          <a:p>
            <a:pPr lvl="2"/>
            <a:r>
              <a:rPr lang="en-US" dirty="0" smtClean="0"/>
              <a:t>Transparently asks if we have permission</a:t>
            </a:r>
          </a:p>
          <a:p>
            <a:pPr lvl="2"/>
            <a:r>
              <a:rPr lang="en-US" dirty="0" smtClean="0"/>
              <a:t>Gets permission if not</a:t>
            </a:r>
          </a:p>
          <a:p>
            <a:pPr lvl="1"/>
            <a:r>
              <a:rPr lang="en-US" dirty="0" smtClean="0"/>
              <a:t>Cache supplies Data</a:t>
            </a:r>
          </a:p>
          <a:p>
            <a:r>
              <a:rPr lang="en-US" dirty="0" smtClean="0"/>
              <a:t>Cache &lt;-&gt; Memory</a:t>
            </a:r>
          </a:p>
          <a:p>
            <a:pPr lvl="1"/>
            <a:r>
              <a:rPr lang="en-US" dirty="0" smtClean="0"/>
              <a:t>Request Data</a:t>
            </a:r>
          </a:p>
          <a:p>
            <a:pPr lvl="1"/>
            <a:r>
              <a:rPr lang="en-US" dirty="0" smtClean="0"/>
              <a:t>Memory supplies Data</a:t>
            </a:r>
          </a:p>
          <a:p>
            <a:pPr lvl="1"/>
            <a:r>
              <a:rPr lang="en-US" dirty="0" smtClean="0"/>
              <a:t>Add ‘asking’ feature</a:t>
            </a:r>
          </a:p>
          <a:p>
            <a:r>
              <a:rPr lang="en-US" dirty="0" smtClean="0"/>
              <a:t>Internals of each layer can be ‘black-boxed’</a:t>
            </a:r>
          </a:p>
          <a:p>
            <a:pPr lvl="1"/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1248" r="-21248"/>
          <a:stretch>
            <a:fillRect/>
          </a:stretch>
        </p:blipFill>
        <p:spPr/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536192"/>
            <a:ext cx="2590800" cy="45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9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– Permission Query to check permission </a:t>
            </a:r>
            <a:r>
              <a:rPr lang="en-US" dirty="0" smtClean="0"/>
              <a:t>level</a:t>
            </a:r>
          </a:p>
          <a:p>
            <a:r>
              <a:rPr lang="en-US" dirty="0" smtClean="0"/>
              <a:t>Get </a:t>
            </a:r>
            <a:r>
              <a:rPr lang="en-US" dirty="0" smtClean="0"/>
              <a:t>– Request permissions and </a:t>
            </a:r>
            <a:r>
              <a:rPr lang="en-US" dirty="0" smtClean="0"/>
              <a:t>Data</a:t>
            </a:r>
          </a:p>
          <a:p>
            <a:pPr lvl="1"/>
            <a:r>
              <a:rPr lang="en-US" dirty="0"/>
              <a:t>Read and Write Permission, supplying Data</a:t>
            </a:r>
          </a:p>
          <a:p>
            <a:pPr lvl="1"/>
            <a:r>
              <a:rPr lang="en-US" dirty="0"/>
              <a:t>Permission upgrade (e.g. Shared -&gt; Modified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Grant – Response to earlier Get </a:t>
            </a:r>
            <a:r>
              <a:rPr lang="en-US" dirty="0" smtClean="0"/>
              <a:t>request</a:t>
            </a:r>
          </a:p>
        </p:txBody>
      </p:sp>
    </p:spTree>
    <p:extLst>
      <p:ext uri="{BB962C8B-B14F-4D97-AF65-F5344CB8AC3E}">
        <p14:creationId xmlns:p14="http://schemas.microsoft.com/office/powerpoint/2010/main" val="193856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Manager and Client Pair</a:t>
            </a:r>
            <a:endParaRPr lang="en-US" dirty="0"/>
          </a:p>
        </p:txBody>
      </p:sp>
      <p:pic>
        <p:nvPicPr>
          <p:cNvPr id="34" name="Pictur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85" b="-318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nut 3"/>
          <p:cNvSpPr/>
          <p:nvPr/>
        </p:nvSpPr>
        <p:spPr>
          <a:xfrm>
            <a:off x="4686300" y="4654550"/>
            <a:ext cx="1358900" cy="539750"/>
          </a:xfrm>
          <a:prstGeom prst="donut">
            <a:avLst>
              <a:gd name="adj" fmla="val 498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0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688</TotalTime>
  <Words>605</Words>
  <Application>Microsoft Macintosh PowerPoint</Application>
  <PresentationFormat>On-screen Show (4:3)</PresentationFormat>
  <Paragraphs>129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Adjacency</vt:lpstr>
      <vt:lpstr>Manager-Client Pairing: A Framework for Implementing Coherence Hierarchies </vt:lpstr>
      <vt:lpstr>The Problem</vt:lpstr>
      <vt:lpstr>The Solution</vt:lpstr>
      <vt:lpstr>Width Variation Observation</vt:lpstr>
      <vt:lpstr>Manager-Client Pairing</vt:lpstr>
      <vt:lpstr>Outline</vt:lpstr>
      <vt:lpstr>Self-Similarity for Recursion</vt:lpstr>
      <vt:lpstr>Types of Actions</vt:lpstr>
      <vt:lpstr>Manager and Client Pair</vt:lpstr>
      <vt:lpstr>MCP Algorithm</vt:lpstr>
      <vt:lpstr>Example – Realm Hit</vt:lpstr>
      <vt:lpstr>Example – Realm Miss</vt:lpstr>
      <vt:lpstr>Latency Impact of Hierarchies </vt:lpstr>
      <vt:lpstr>Tier Width</vt:lpstr>
      <vt:lpstr>Width Variation Observation</vt:lpstr>
      <vt:lpstr>Future Work</vt:lpstr>
      <vt:lpstr>Conclusion</vt:lpstr>
      <vt:lpstr>Questions?</vt:lpstr>
    </vt:vector>
  </TitlesOfParts>
  <Company>Georgia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Manager-Client Pairing: A Framework for Implementing Coherence Hierarchies </dc:title>
  <dc:creator>Anonymous Anonymous</dc:creator>
  <cp:lastModifiedBy>Anonymous Anonymous</cp:lastModifiedBy>
  <cp:revision>51</cp:revision>
  <dcterms:created xsi:type="dcterms:W3CDTF">2011-11-30T06:33:32Z</dcterms:created>
  <dcterms:modified xsi:type="dcterms:W3CDTF">2011-12-05T16:36:56Z</dcterms:modified>
</cp:coreProperties>
</file>