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8" r:id="rId2"/>
    <p:sldId id="258" r:id="rId3"/>
    <p:sldId id="260" r:id="rId4"/>
    <p:sldId id="295" r:id="rId5"/>
    <p:sldId id="284" r:id="rId6"/>
    <p:sldId id="266" r:id="rId7"/>
    <p:sldId id="267" r:id="rId8"/>
    <p:sldId id="268" r:id="rId9"/>
    <p:sldId id="298" r:id="rId10"/>
    <p:sldId id="271" r:id="rId11"/>
    <p:sldId id="296" r:id="rId12"/>
    <p:sldId id="297" r:id="rId13"/>
    <p:sldId id="299" r:id="rId14"/>
    <p:sldId id="272" r:id="rId15"/>
    <p:sldId id="311" r:id="rId16"/>
    <p:sldId id="300" r:id="rId17"/>
    <p:sldId id="274" r:id="rId18"/>
    <p:sldId id="301" r:id="rId19"/>
    <p:sldId id="277" r:id="rId20"/>
    <p:sldId id="278" r:id="rId21"/>
    <p:sldId id="280" r:id="rId22"/>
    <p:sldId id="291" r:id="rId23"/>
    <p:sldId id="294" r:id="rId24"/>
    <p:sldId id="281" r:id="rId25"/>
    <p:sldId id="282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87258" autoAdjust="0"/>
  </p:normalViewPr>
  <p:slideViewPr>
    <p:cSldViewPr snapToGrid="0" snapToObjects="1">
      <p:cViewPr>
        <p:scale>
          <a:sx n="100" d="100"/>
          <a:sy n="100" d="100"/>
        </p:scale>
        <p:origin x="-9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D59F4-0867-2948-8BC8-A0FFA0CCC0EC}" type="datetimeFigureOut">
              <a:rPr lang="en-US" smtClean="0"/>
              <a:t>8/6/12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B46B-A4CC-824B-B5D8-67936BE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1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9CE5-7200-B04B-A736-5D227B57FFBF}" type="datetimeFigureOut">
              <a:rPr lang="en-US" smtClean="0"/>
              <a:t>8/6/12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4E9F-6225-EB40-9726-27F2DFA81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common practice of skipping past initialization code before simulating</a:t>
            </a:r>
          </a:p>
          <a:p>
            <a:endParaRPr lang="en-US" dirty="0" smtClean="0"/>
          </a:p>
          <a:p>
            <a:r>
              <a:rPr lang="en-US" dirty="0" smtClean="0"/>
              <a:t>For single-threaded simulation:</a:t>
            </a:r>
          </a:p>
          <a:p>
            <a:pPr lvl="1"/>
            <a:r>
              <a:rPr lang="en-US" dirty="0" smtClean="0">
                <a:sym typeface="Wingdings"/>
              </a:rPr>
              <a:t>state is known (at least, it can be approximated)</a:t>
            </a:r>
          </a:p>
          <a:p>
            <a:pPr lvl="1"/>
            <a:r>
              <a:rPr lang="en-US" dirty="0" smtClean="0">
                <a:sym typeface="Wingdings"/>
              </a:rPr>
              <a:t>no other programs are running</a:t>
            </a:r>
          </a:p>
          <a:p>
            <a:pPr lvl="1"/>
            <a:r>
              <a:rPr lang="en-US" dirty="0" smtClean="0">
                <a:sym typeface="Wingdings"/>
              </a:rPr>
              <a:t>no interleaving issues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For multi-threaded simulation:</a:t>
            </a:r>
          </a:p>
          <a:p>
            <a:pPr lvl="1"/>
            <a:r>
              <a:rPr lang="en-US" dirty="0" smtClean="0">
                <a:sym typeface="Wingdings"/>
              </a:rPr>
              <a:t>state known if skipping terminates during sequential region</a:t>
            </a:r>
          </a:p>
          <a:p>
            <a:pPr lvl="1"/>
            <a:r>
              <a:rPr lang="en-US" dirty="0" smtClean="0">
                <a:sym typeface="Wingdings"/>
              </a:rPr>
              <a:t>state unknown for other regions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must predict relative progress of all threads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Caveat:</a:t>
            </a:r>
          </a:p>
          <a:p>
            <a:pPr lvl="1"/>
            <a:r>
              <a:rPr lang="en-US" dirty="0" smtClean="0">
                <a:sym typeface="Wingdings"/>
              </a:rPr>
              <a:t>Small timing perturbations can have large impact on performance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Skew values tend to increase with imprecise schedules</a:t>
            </a:r>
          </a:p>
          <a:p>
            <a:endParaRPr lang="en-US" dirty="0" smtClean="0"/>
          </a:p>
          <a:p>
            <a:r>
              <a:rPr lang="en-US" dirty="0" smtClean="0"/>
              <a:t>Barriers create convergence points</a:t>
            </a:r>
          </a:p>
          <a:p>
            <a:pPr lvl="1"/>
            <a:r>
              <a:rPr lang="en-US" dirty="0" smtClean="0"/>
              <a:t>Thread Skew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converge to zero at barrier releases</a:t>
            </a:r>
          </a:p>
          <a:p>
            <a:pPr lvl="1"/>
            <a:r>
              <a:rPr lang="en-US" dirty="0" smtClean="0"/>
              <a:t>relative progress of all threads are known</a:t>
            </a:r>
          </a:p>
          <a:p>
            <a:pPr lvl="1"/>
            <a:r>
              <a:rPr lang="en-US" dirty="0" smtClean="0"/>
              <a:t>problem of predicting thread progress is avoided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Barriers provide natural segmentation points to leverage time-parallel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baseline="0" dirty="0" smtClean="0"/>
              <a:t> can be obtained through appropriate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baseline="0" dirty="0" smtClean="0"/>
              <a:t> can be obtained through appropriate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baseline="0" dirty="0" smtClean="0"/>
              <a:t> can be obtained through appropriate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4E9F-6225-EB40-9726-27F2DFA812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2112ED5-9BE8-8F49-ACFE-2D7D5CBD4417}" type="datetimeFigureOut">
              <a:rPr lang="en-US" smtClean="0"/>
              <a:t>8/6/12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112ED5-9BE8-8F49-ACFE-2D7D5CBD4417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FBC4D97-028C-C849-849C-2E2ECAFBE8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08" t="79091" r="11042" b="9273"/>
          <a:stretch>
            <a:fillRect/>
          </a:stretch>
        </p:blipFill>
        <p:spPr bwMode="auto">
          <a:xfrm>
            <a:off x="233185" y="6213253"/>
            <a:ext cx="4014190" cy="5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3200400"/>
          </a:xfrm>
        </p:spPr>
        <p:txBody>
          <a:bodyPr>
            <a:noAutofit/>
          </a:bodyPr>
          <a:lstStyle/>
          <a:p>
            <a:r>
              <a:rPr lang="en-US" sz="3200" dirty="0"/>
              <a:t>Accelerating Multi-threaded Application Simulation </a:t>
            </a:r>
            <a:r>
              <a:rPr lang="en-US" sz="3200" dirty="0" smtClean="0"/>
              <a:t>Through </a:t>
            </a:r>
            <a:r>
              <a:rPr lang="en-US" sz="3200" dirty="0"/>
              <a:t>Barrier-Interval Time-Parallelism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291667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D. Bryan, </a:t>
            </a:r>
            <a:r>
              <a:rPr lang="en-US" b="1" dirty="0" smtClean="0"/>
              <a:t>Jason A. </a:t>
            </a:r>
            <a:r>
              <a:rPr lang="en-US" b="1" dirty="0" err="1" smtClean="0"/>
              <a:t>Poovey</a:t>
            </a:r>
            <a:r>
              <a:rPr lang="en-US" dirty="0" smtClean="0"/>
              <a:t>, Jesse G. </a:t>
            </a:r>
            <a:r>
              <a:rPr lang="en-US" dirty="0" err="1" smtClean="0"/>
              <a:t>Beu</a:t>
            </a:r>
            <a:r>
              <a:rPr lang="en-US" dirty="0" smtClean="0"/>
              <a:t>, Thomas M. </a:t>
            </a:r>
            <a:r>
              <a:rPr lang="en-US" dirty="0" smtClean="0"/>
              <a:t>Conte</a:t>
            </a:r>
          </a:p>
          <a:p>
            <a:r>
              <a:rPr lang="en-US" dirty="0" smtClean="0"/>
              <a:t>Georgia Institute of Technology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0208" t="79091" r="11042" b="9273"/>
          <a:stretch>
            <a:fillRect/>
          </a:stretch>
        </p:blipFill>
        <p:spPr bwMode="auto">
          <a:xfrm>
            <a:off x="4868685" y="5881596"/>
            <a:ext cx="4014190" cy="5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33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Interval Simulation (BIS)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Break the benchmark into “barrier intervals”</a:t>
            </a:r>
          </a:p>
          <a:p>
            <a:pPr lvl="1"/>
            <a:r>
              <a:rPr lang="en-US" dirty="0" smtClean="0"/>
              <a:t>Execute each interval as a separate simulation</a:t>
            </a:r>
          </a:p>
          <a:p>
            <a:pPr lvl="1"/>
            <a:r>
              <a:rPr lang="en-US" dirty="0" smtClean="0"/>
              <a:t>Execute all intervals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28521"/>
            <a:ext cx="4445000" cy="2981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0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Interval Simulation (BIS)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per workload</a:t>
            </a:r>
          </a:p>
          <a:p>
            <a:pPr lvl="1"/>
            <a:r>
              <a:rPr lang="en-US" dirty="0" smtClean="0"/>
              <a:t>Functional fast-forward to find barriers</a:t>
            </a:r>
          </a:p>
          <a:p>
            <a:r>
              <a:rPr lang="en-US" dirty="0" smtClean="0"/>
              <a:t>BIS Simulation</a:t>
            </a:r>
          </a:p>
          <a:p>
            <a:pPr lvl="1"/>
            <a:r>
              <a:rPr lang="en-US" dirty="0" smtClean="0"/>
              <a:t>Interval Simulation skips to barrier release event</a:t>
            </a:r>
          </a:p>
          <a:p>
            <a:pPr lvl="1"/>
            <a:r>
              <a:rPr lang="en-US" dirty="0" smtClean="0"/>
              <a:t>Detailed execution of only the interval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28521"/>
            <a:ext cx="4445000" cy="2981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584700" y="2895600"/>
            <a:ext cx="142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84700" y="3187700"/>
            <a:ext cx="2082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84700" y="3492500"/>
            <a:ext cx="3009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584700" y="1959610"/>
            <a:ext cx="3975100" cy="373380"/>
            <a:chOff x="4584700" y="1959610"/>
            <a:chExt cx="3975100" cy="37338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594600" y="2146300"/>
              <a:ext cx="96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84700" y="2146300"/>
              <a:ext cx="1422400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07100" y="2146300"/>
              <a:ext cx="787400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94500" y="2146300"/>
              <a:ext cx="889000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4" name="5-Point Star 13"/>
            <p:cNvSpPr/>
            <p:nvPr/>
          </p:nvSpPr>
          <p:spPr>
            <a:xfrm>
              <a:off x="5795010" y="1959610"/>
              <a:ext cx="424180" cy="373380"/>
            </a:xfrm>
            <a:prstGeom prst="star5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569710" y="1959610"/>
              <a:ext cx="424180" cy="373380"/>
            </a:xfrm>
            <a:prstGeom prst="star5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7484110" y="1959610"/>
              <a:ext cx="424180" cy="373380"/>
            </a:xfrm>
            <a:prstGeom prst="star5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Interval Simulation (BIS)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Cold-start effects</a:t>
            </a:r>
          </a:p>
          <a:p>
            <a:pPr lvl="1"/>
            <a:r>
              <a:rPr lang="en-US" dirty="0" err="1" smtClean="0"/>
              <a:t>Warmup</a:t>
            </a:r>
            <a:r>
              <a:rPr lang="en-US" dirty="0" smtClean="0"/>
              <a:t> for 10k,100k,1M,10M instructions prior to barrier release event</a:t>
            </a:r>
          </a:p>
          <a:p>
            <a:pPr lvl="1"/>
            <a:r>
              <a:rPr lang="en-US" dirty="0" smtClean="0"/>
              <a:t>Warms-up cache, coherence state, network state,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28521"/>
            <a:ext cx="4445000" cy="2981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Multi-threaded Application Simulation Challenges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Circular Dependence Dilemma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Thread Skew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Barrier Interval Simulation</a:t>
            </a:r>
          </a:p>
          <a:p>
            <a:r>
              <a:rPr lang="en-US" b="1" dirty="0" smtClean="0"/>
              <a:t>Results</a:t>
            </a:r>
            <a:endParaRPr lang="en-US" b="1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Cycle accurate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 simulation (details in paper)</a:t>
            </a:r>
          </a:p>
          <a:p>
            <a:pPr marL="118872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18672"/>
              </p:ext>
            </p:extLst>
          </p:nvPr>
        </p:nvGraphicFramePr>
        <p:xfrm>
          <a:off x="-406400" y="2463800"/>
          <a:ext cx="99979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3" imgW="6781800" imgH="2463800" progId="Word.Document.12">
                  <p:embed/>
                </p:oleObj>
              </mc:Choice>
              <mc:Fallback>
                <p:oleObj name="Document" r:id="rId3" imgW="6781800" imgH="246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06400" y="2463800"/>
                        <a:ext cx="9997912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2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Subset of SPLASH-2 evaluated</a:t>
            </a:r>
          </a:p>
          <a:p>
            <a:endParaRPr lang="en-US" dirty="0" smtClean="0"/>
          </a:p>
          <a:p>
            <a:r>
              <a:rPr lang="en-US" dirty="0"/>
              <a:t>Detailed warm-up lengths:</a:t>
            </a:r>
          </a:p>
          <a:p>
            <a:pPr lvl="1"/>
            <a:r>
              <a:rPr lang="en-US" dirty="0"/>
              <a:t>none, 10k, 100k, 1M, 10M</a:t>
            </a:r>
          </a:p>
          <a:p>
            <a:pPr lvl="1"/>
            <a:endParaRPr lang="en-US" dirty="0"/>
          </a:p>
          <a:p>
            <a:r>
              <a:rPr lang="en-US" dirty="0"/>
              <a:t>Evaluated:</a:t>
            </a:r>
          </a:p>
          <a:p>
            <a:pPr lvl="1"/>
            <a:r>
              <a:rPr lang="en-US" dirty="0" smtClean="0"/>
              <a:t>Simulated Execution Time </a:t>
            </a:r>
            <a:r>
              <a:rPr lang="en-US" dirty="0"/>
              <a:t>E</a:t>
            </a:r>
            <a:r>
              <a:rPr lang="en-US" dirty="0" smtClean="0"/>
              <a:t>rror </a:t>
            </a:r>
            <a:r>
              <a:rPr lang="en-US" dirty="0"/>
              <a:t>(percentage difference)</a:t>
            </a:r>
          </a:p>
          <a:p>
            <a:pPr lvl="1"/>
            <a:r>
              <a:rPr lang="en-US" dirty="0" smtClean="0"/>
              <a:t>Wall-Clock Speedup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181,000 simulations to calculate simulated speedup (wall-clock speedup)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 of interest is speedup</a:t>
            </a:r>
          </a:p>
          <a:p>
            <a:r>
              <a:rPr lang="en-US" dirty="0" smtClean="0"/>
              <a:t>Measure execution time</a:t>
            </a:r>
          </a:p>
          <a:p>
            <a:pPr lvl="1"/>
            <a:r>
              <a:rPr lang="en-US" dirty="0" smtClean="0"/>
              <a:t>Since whole program is executed, </a:t>
            </a:r>
            <a:br>
              <a:rPr lang="en-US" dirty="0" smtClean="0"/>
            </a:br>
            <a:r>
              <a:rPr lang="en-US" dirty="0" smtClean="0"/>
              <a:t>cycle count = execution time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Error rates</a:t>
            </a:r>
          </a:p>
          <a:p>
            <a:pPr lvl="1"/>
            <a:r>
              <a:rPr lang="en-US" dirty="0" smtClean="0"/>
              <a:t>Simulation speedup/efficiency</a:t>
            </a:r>
          </a:p>
          <a:p>
            <a:pPr lvl="1"/>
            <a:r>
              <a:rPr lang="en-US" dirty="0" err="1" smtClean="0"/>
              <a:t>Warmup</a:t>
            </a:r>
            <a:r>
              <a:rPr lang="en-US" dirty="0" smtClean="0"/>
              <a:t> sizing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03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Rates – Cycle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502825"/>
            <a:ext cx="7607300" cy="53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6" y="1663700"/>
            <a:ext cx="72263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Speedup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speedup is dependent upon two factors:</a:t>
            </a:r>
          </a:p>
          <a:p>
            <a:pPr lvl="1"/>
            <a:r>
              <a:rPr lang="en-US" dirty="0" smtClean="0"/>
              <a:t>homogeneity </a:t>
            </a:r>
            <a:r>
              <a:rPr lang="en-US" dirty="0" smtClean="0"/>
              <a:t>of barrier interval sizes</a:t>
            </a:r>
          </a:p>
          <a:p>
            <a:pPr lvl="1"/>
            <a:r>
              <a:rPr lang="en-US" dirty="0" smtClean="0"/>
              <a:t>the number of barrier intervals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Interval heterogeneity measured </a:t>
            </a:r>
            <a:r>
              <a:rPr lang="en-US" dirty="0"/>
              <a:t>through the </a:t>
            </a:r>
            <a:r>
              <a:rPr lang="en-US" dirty="0" smtClean="0"/>
              <a:t>coefficient of variation (CV)</a:t>
            </a:r>
          </a:p>
          <a:p>
            <a:pPr lvl="2"/>
            <a:r>
              <a:rPr lang="en-US" dirty="0" smtClean="0"/>
              <a:t>lower CV </a:t>
            </a:r>
            <a:r>
              <a:rPr lang="en-US" dirty="0" smtClean="0">
                <a:sym typeface="Wingdings"/>
              </a:rPr>
              <a:t> higher heterogeneity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44782"/>
              </p:ext>
            </p:extLst>
          </p:nvPr>
        </p:nvGraphicFramePr>
        <p:xfrm>
          <a:off x="3276599" y="5362575"/>
          <a:ext cx="215164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736600" imgH="241300" progId="Equation.3">
                  <p:embed/>
                </p:oleObj>
              </mc:Choice>
              <mc:Fallback>
                <p:oleObj name="Equation" r:id="rId3" imgW="73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599" y="5362575"/>
                        <a:ext cx="2151647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Multi-threaded Application Simulation Challenges</a:t>
            </a:r>
          </a:p>
          <a:p>
            <a:pPr lvl="1"/>
            <a:r>
              <a:rPr lang="en-US" dirty="0" smtClean="0"/>
              <a:t>Circular Dependence Dilemma</a:t>
            </a:r>
          </a:p>
          <a:p>
            <a:pPr lvl="1"/>
            <a:r>
              <a:rPr lang="en-US" dirty="0" smtClean="0"/>
              <a:t>Thread Skew</a:t>
            </a:r>
          </a:p>
          <a:p>
            <a:r>
              <a:rPr lang="en-US" dirty="0" smtClean="0"/>
              <a:t>Barrier Interval Simulation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37088"/>
              </p:ext>
            </p:extLst>
          </p:nvPr>
        </p:nvGraphicFramePr>
        <p:xfrm>
          <a:off x="161926" y="1774825"/>
          <a:ext cx="8776334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ocument" r:id="rId3" imgW="6096000" imgH="1422400" progId="Word.Document.12">
                  <p:embed/>
                </p:oleObj>
              </mc:Choice>
              <mc:Fallback>
                <p:oleObj name="Document" r:id="rId3" imgW="60960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6" y="1774825"/>
                        <a:ext cx="8776334" cy="263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5500"/>
            <a:ext cx="8229600" cy="3035300"/>
          </a:xfrm>
        </p:spPr>
        <p:txBody>
          <a:bodyPr/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Relative Efficiency = max speedup / # barriers</a:t>
            </a:r>
          </a:p>
          <a:p>
            <a:r>
              <a:rPr lang="en-US" dirty="0" smtClean="0"/>
              <a:t>Lower CV:</a:t>
            </a:r>
          </a:p>
          <a:p>
            <a:pPr lvl="1"/>
            <a:r>
              <a:rPr lang="en-US" dirty="0" smtClean="0">
                <a:sym typeface="Wingdings"/>
              </a:rPr>
              <a:t> higher relative efficiency</a:t>
            </a:r>
          </a:p>
          <a:p>
            <a:pPr lvl="1"/>
            <a:r>
              <a:rPr lang="en-US" dirty="0" smtClean="0">
                <a:sym typeface="Wingdings"/>
              </a:rPr>
              <a:t>  higher speedup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15100" y="2679700"/>
            <a:ext cx="2171700" cy="5207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15100" y="3365500"/>
            <a:ext cx="2171700" cy="5207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vs. Accuracy (32-512C)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98600"/>
            <a:ext cx="800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warm-up decreases wall clock speedup</a:t>
            </a:r>
          </a:p>
          <a:p>
            <a:pPr lvl="1"/>
            <a:r>
              <a:rPr lang="en-US" dirty="0" smtClean="0"/>
              <a:t>more duplicate work from overlapping interval streams</a:t>
            </a:r>
          </a:p>
          <a:p>
            <a:pPr lvl="1"/>
            <a:r>
              <a:rPr lang="en-US" dirty="0" smtClean="0"/>
              <a:t>want “just enough” warm-up to provide a good trade-off between speed and accuracy</a:t>
            </a:r>
          </a:p>
          <a:p>
            <a:pPr lvl="1"/>
            <a:r>
              <a:rPr lang="en-US" dirty="0" smtClean="0"/>
              <a:t>recommendation: 1M pre-interval warm-up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A0E32C7D-56DF-014D-9DDD-DB176260146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9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experiments assumed infinite contexts to calculate speedup</a:t>
            </a:r>
          </a:p>
          <a:p>
            <a:pPr lvl="1"/>
            <a:r>
              <a:rPr lang="en-US" dirty="0" smtClean="0"/>
              <a:t>ok for workloads with small # barriers</a:t>
            </a:r>
          </a:p>
          <a:p>
            <a:pPr lvl="1"/>
            <a:r>
              <a:rPr lang="en-US" dirty="0" smtClean="0"/>
              <a:t>unrealistic for workloads with high barrier counts</a:t>
            </a:r>
          </a:p>
          <a:p>
            <a:pPr lvl="1"/>
            <a:endParaRPr lang="en-US" dirty="0"/>
          </a:p>
          <a:p>
            <a:r>
              <a:rPr lang="en-US" dirty="0" smtClean="0"/>
              <a:t>What is the speedup if a limited number of machine contexts are assumed?</a:t>
            </a:r>
          </a:p>
          <a:p>
            <a:pPr lvl="1"/>
            <a:r>
              <a:rPr lang="en-US" dirty="0" smtClean="0"/>
              <a:t>used a greedy algorithm to schedule intervals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A0E32C7D-56DF-014D-9DDD-DB176260146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5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with Limited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00199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with Limited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speedup_vs_contexts_8p_1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6" y="1582689"/>
            <a:ext cx="7188200" cy="48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barrier intervals</a:t>
            </a:r>
          </a:p>
          <a:p>
            <a:pPr lvl="1"/>
            <a:r>
              <a:rPr lang="en-US" dirty="0" smtClean="0"/>
              <a:t>Useful for throughput metrics such as cache miss rates</a:t>
            </a:r>
          </a:p>
          <a:p>
            <a:r>
              <a:rPr lang="en-US" dirty="0" smtClean="0"/>
              <a:t>More workloads</a:t>
            </a:r>
          </a:p>
          <a:p>
            <a:pPr lvl="1"/>
            <a:r>
              <a:rPr lang="en-US" dirty="0" smtClean="0"/>
              <a:t>Preliminary results are promising on big data applications such as Graph500</a:t>
            </a:r>
          </a:p>
          <a:p>
            <a:r>
              <a:rPr lang="en-US" dirty="0" smtClean="0"/>
              <a:t>Convergence point detection for non-barrier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Barrier Interval Simulation is </a:t>
            </a:r>
            <a:r>
              <a:rPr lang="en-US" dirty="0" smtClean="0"/>
              <a:t>effective at simulation speedup for a class of multi-threaded applications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0.09% </a:t>
            </a:r>
            <a:r>
              <a:rPr lang="en-US" dirty="0" smtClean="0">
                <a:solidFill>
                  <a:srgbClr val="FF0000"/>
                </a:solidFill>
              </a:rPr>
              <a:t>average </a:t>
            </a:r>
            <a:r>
              <a:rPr lang="en-US" dirty="0" smtClean="0"/>
              <a:t>error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8.32x speedup </a:t>
            </a:r>
            <a:r>
              <a:rPr lang="en-US" dirty="0" smtClean="0"/>
              <a:t>for 1M warm-up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Certain applications (i.e., ocean) can benefit significantly</a:t>
            </a:r>
          </a:p>
          <a:p>
            <a:pPr lvl="1"/>
            <a:r>
              <a:rPr lang="en-US" dirty="0" smtClean="0"/>
              <a:t>speedup of </a:t>
            </a:r>
            <a:r>
              <a:rPr lang="en-US" b="1" dirty="0" smtClean="0">
                <a:solidFill>
                  <a:schemeClr val="accent4"/>
                </a:solidFill>
              </a:rPr>
              <a:t>596x</a:t>
            </a:r>
          </a:p>
          <a:p>
            <a:pPr lvl="1"/>
            <a:endParaRPr lang="en-US" dirty="0"/>
          </a:p>
          <a:p>
            <a:r>
              <a:rPr lang="en-US" dirty="0" smtClean="0"/>
              <a:t>Even assuming limited contexts, attained speedups are significant</a:t>
            </a:r>
          </a:p>
          <a:p>
            <a:pPr lvl="1"/>
            <a:r>
              <a:rPr lang="en-US" dirty="0" smtClean="0"/>
              <a:t>with 16 contexts </a:t>
            </a:r>
            <a:r>
              <a:rPr lang="en-US" dirty="0" smtClean="0">
                <a:sym typeface="Wingdings"/>
              </a:rPr>
              <a:t> 3x speedup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A0E32C7D-56DF-014D-9DDD-DB176260146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3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pPr lvl="1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78" r="-10578"/>
          <a:stretch>
            <a:fillRect/>
          </a:stretch>
        </p:blipFill>
        <p:spPr>
          <a:xfrm>
            <a:off x="457200" y="1597025"/>
            <a:ext cx="8229600" cy="4625975"/>
          </a:xfrm>
        </p:spPr>
      </p:pic>
    </p:spTree>
    <p:extLst>
      <p:ext uri="{BB962C8B-B14F-4D97-AF65-F5344CB8AC3E}">
        <p14:creationId xmlns:p14="http://schemas.microsoft.com/office/powerpoint/2010/main" val="26142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Simulation is vital </a:t>
            </a:r>
            <a:r>
              <a:rPr lang="en-US" dirty="0" smtClean="0"/>
              <a:t>for computer architecture design and research</a:t>
            </a:r>
            <a:endParaRPr lang="en-US" dirty="0" smtClean="0"/>
          </a:p>
          <a:p>
            <a:pPr lvl="1"/>
            <a:r>
              <a:rPr lang="en-US" dirty="0" smtClean="0"/>
              <a:t>importance of reducing costs:</a:t>
            </a:r>
          </a:p>
          <a:p>
            <a:pPr lvl="2"/>
            <a:r>
              <a:rPr lang="en-US" dirty="0" smtClean="0"/>
              <a:t>decreases iterative design cycle</a:t>
            </a:r>
          </a:p>
          <a:p>
            <a:pPr lvl="2"/>
            <a:r>
              <a:rPr lang="en-US" dirty="0" smtClean="0"/>
              <a:t>more design alternatives considered</a:t>
            </a:r>
          </a:p>
          <a:p>
            <a:pPr lvl="2"/>
            <a:r>
              <a:rPr lang="en-US" dirty="0" smtClean="0"/>
              <a:t>results in better architectural decisions</a:t>
            </a:r>
          </a:p>
          <a:p>
            <a:endParaRPr lang="en-US" dirty="0"/>
          </a:p>
          <a:p>
            <a:r>
              <a:rPr lang="en-US" dirty="0" smtClean="0"/>
              <a:t>Simulation is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pPr lvl="1"/>
            <a:r>
              <a:rPr lang="en-US" dirty="0" smtClean="0"/>
              <a:t>orders of magnitude slower than native execution</a:t>
            </a:r>
          </a:p>
          <a:p>
            <a:pPr lvl="1"/>
            <a:r>
              <a:rPr lang="en-US" dirty="0" smtClean="0"/>
              <a:t>seconds of native execution can take weeks or months to simulate</a:t>
            </a:r>
          </a:p>
          <a:p>
            <a:pPr lvl="1"/>
            <a:endParaRPr lang="en-US" dirty="0"/>
          </a:p>
          <a:p>
            <a:r>
              <a:rPr lang="en-US" dirty="0" smtClean="0"/>
              <a:t>Multi-core designs have exacerbated simulation intractability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83" r="-10583"/>
          <a:stretch>
            <a:fillRect/>
          </a:stretch>
        </p:blipFill>
        <p:spPr>
          <a:xfrm>
            <a:off x="457200" y="1571991"/>
            <a:ext cx="8229600" cy="4625609"/>
          </a:xfrm>
        </p:spPr>
      </p:pic>
    </p:spTree>
    <p:extLst>
      <p:ext uri="{BB962C8B-B14F-4D97-AF65-F5344CB8AC3E}">
        <p14:creationId xmlns:p14="http://schemas.microsoft.com/office/powerpoint/2010/main" val="18650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83" r="-10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7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51170"/>
              </p:ext>
            </p:extLst>
          </p:nvPr>
        </p:nvGraphicFramePr>
        <p:xfrm>
          <a:off x="-393700" y="2057400"/>
          <a:ext cx="99979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6781800" imgH="2463800" progId="Word.Document.12">
                  <p:embed/>
                </p:oleObj>
              </mc:Choice>
              <mc:Fallback>
                <p:oleObj name="Document" r:id="rId3" imgW="6781800" imgH="246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3700" y="2057400"/>
                        <a:ext cx="9997912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77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12788" y="1854200"/>
            <a:ext cx="7631112" cy="4445000"/>
            <a:chOff x="1977" y="1080"/>
            <a:chExt cx="8277" cy="530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1080"/>
              <a:ext cx="8277" cy="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977" y="5004"/>
              <a:ext cx="8277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SimSun" charset="0"/>
                </a:rPr>
                <a:t>Figure  -</a:t>
              </a:r>
              <a:r>
                <a:rPr kumimoji="0" lang="en-US" sz="1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SimSun" charset="0"/>
                </a:rPr>
                <a:t> </a:t>
              </a: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SimSun" charset="0"/>
                </a:rPr>
                <a:t>Thread skew is calculated using aggregate system and per-thread fetch counts.  Simulations with functional fast-forwarding record fetch counts for all threads at the beginning of a simulation.  Full simulations use these counts to determine when fetch counts are recorded.  Since total system fetch counts are identical in the fast-forwarded and full simulations, the sum of thread skew for every measurement must be zero.  Individual threads may lead or lag their counterpart in the full simulation.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37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Architecture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 accurate simulation run for all or a portion of a representative workload</a:t>
            </a:r>
          </a:p>
          <a:p>
            <a:pPr lvl="1"/>
            <a:r>
              <a:rPr lang="en-US" dirty="0" smtClean="0"/>
              <a:t>Fast-forward execution</a:t>
            </a:r>
          </a:p>
          <a:p>
            <a:pPr lvl="1"/>
            <a:r>
              <a:rPr lang="en-US" dirty="0" smtClean="0"/>
              <a:t>Detailed execution</a:t>
            </a:r>
          </a:p>
          <a:p>
            <a:r>
              <a:rPr lang="en-US" dirty="0" smtClean="0"/>
              <a:t>Single-threaded acceleration techniques</a:t>
            </a:r>
          </a:p>
          <a:p>
            <a:pPr lvl="1"/>
            <a:r>
              <a:rPr lang="en-US" dirty="0" smtClean="0"/>
              <a:t>Sampled Simulation</a:t>
            </a:r>
          </a:p>
          <a:p>
            <a:pPr lvl="1"/>
            <a:r>
              <a:rPr lang="en-US" dirty="0" err="1" smtClean="0"/>
              <a:t>SimPoints</a:t>
            </a:r>
            <a:r>
              <a:rPr lang="en-US" dirty="0"/>
              <a:t> </a:t>
            </a:r>
            <a:r>
              <a:rPr lang="en-US" dirty="0" smtClean="0"/>
              <a:t>(Guided Simulation)</a:t>
            </a:r>
          </a:p>
          <a:p>
            <a:pPr lvl="1"/>
            <a:r>
              <a:rPr lang="en-US" dirty="0" smtClean="0"/>
              <a:t>Reduced Input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Dependence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1600201"/>
            <a:ext cx="5435599" cy="34583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Progress of threads dependent upon:</a:t>
            </a:r>
          </a:p>
          <a:p>
            <a:pPr lvl="1"/>
            <a:r>
              <a:rPr lang="en-US" dirty="0" smtClean="0"/>
              <a:t>implicit interactions</a:t>
            </a:r>
          </a:p>
          <a:p>
            <a:pPr lvl="2"/>
            <a:r>
              <a:rPr lang="en-US" dirty="0" smtClean="0"/>
              <a:t>shared resources (e.g., shared LLC)</a:t>
            </a:r>
          </a:p>
          <a:p>
            <a:pPr lvl="1"/>
            <a:r>
              <a:rPr lang="en-US" dirty="0" smtClean="0"/>
              <a:t>explicit interactions</a:t>
            </a:r>
          </a:p>
          <a:p>
            <a:pPr lvl="2"/>
            <a:r>
              <a:rPr lang="en-US" dirty="0" smtClean="0"/>
              <a:t>synchronization</a:t>
            </a:r>
          </a:p>
          <a:p>
            <a:pPr lvl="2"/>
            <a:r>
              <a:rPr lang="en-US" dirty="0" smtClean="0"/>
              <a:t>critical section thread orderings</a:t>
            </a:r>
          </a:p>
          <a:p>
            <a:pPr lvl="3"/>
            <a:r>
              <a:rPr lang="en-US" dirty="0" smtClean="0"/>
              <a:t>dependent upon:</a:t>
            </a:r>
          </a:p>
          <a:p>
            <a:pPr lvl="4"/>
            <a:r>
              <a:rPr lang="en-US" dirty="0" smtClean="0"/>
              <a:t>proximity to home node</a:t>
            </a:r>
          </a:p>
          <a:p>
            <a:pPr lvl="4"/>
            <a:r>
              <a:rPr lang="en-US" dirty="0" smtClean="0"/>
              <a:t>network contention</a:t>
            </a:r>
          </a:p>
          <a:p>
            <a:pPr lvl="4"/>
            <a:r>
              <a:rPr lang="en-US" dirty="0" smtClean="0"/>
              <a:t>coherence state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Circular Dependence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7999" y="3711503"/>
            <a:ext cx="5748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1819" y="2305538"/>
            <a:ext cx="0" cy="275297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82870" y="2305538"/>
            <a:ext cx="13902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82870" y="3259015"/>
            <a:ext cx="1196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82870" y="4212492"/>
            <a:ext cx="841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82870" y="5078046"/>
            <a:ext cx="1279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3080" y="2305538"/>
            <a:ext cx="0" cy="281158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77965" y="3709893"/>
            <a:ext cx="595923" cy="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Isosceles Triangle 89"/>
          <p:cNvSpPr/>
          <p:nvPr/>
        </p:nvSpPr>
        <p:spPr>
          <a:xfrm rot="10800000">
            <a:off x="1003416" y="2178538"/>
            <a:ext cx="158908" cy="1270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10800000">
            <a:off x="1003416" y="3132015"/>
            <a:ext cx="158908" cy="1270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rot="10800000">
            <a:off x="996908" y="4085492"/>
            <a:ext cx="158908" cy="1270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10800000">
            <a:off x="996908" y="4951046"/>
            <a:ext cx="158908" cy="1270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urved Up Arrow 99"/>
          <p:cNvSpPr/>
          <p:nvPr/>
        </p:nvSpPr>
        <p:spPr>
          <a:xfrm>
            <a:off x="4914900" y="5930900"/>
            <a:ext cx="1536700" cy="5461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urved Up Arrow 100"/>
          <p:cNvSpPr/>
          <p:nvPr/>
        </p:nvSpPr>
        <p:spPr>
          <a:xfrm rot="10800000">
            <a:off x="4825998" y="4826000"/>
            <a:ext cx="1524001" cy="54365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97350" y="5287597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</a:t>
            </a:r>
          </a:p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587999" y="5297269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A0E32C7D-56DF-014D-9DDD-DB17626014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4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08334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1216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4253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1302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Skew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21" y="1487309"/>
            <a:ext cx="8347075" cy="5010150"/>
          </a:xfrm>
        </p:spPr>
        <p:txBody>
          <a:bodyPr>
            <a:normAutofit/>
          </a:bodyPr>
          <a:lstStyle/>
          <a:p>
            <a:r>
              <a:rPr lang="en-US" dirty="0" smtClean="0"/>
              <a:t>Measures the thread divergence </a:t>
            </a:r>
            <a:r>
              <a:rPr lang="en-US" dirty="0" smtClean="0"/>
              <a:t>from actual performance:</a:t>
            </a:r>
            <a:endParaRPr lang="en-US" dirty="0" smtClean="0"/>
          </a:p>
          <a:p>
            <a:pPr lvl="1"/>
            <a:r>
              <a:rPr lang="en-US" dirty="0" smtClean="0"/>
              <a:t>Measured as #Instructions difference in individual thread progress at a global instruction count</a:t>
            </a:r>
            <a:endParaRPr lang="en-US" dirty="0"/>
          </a:p>
          <a:p>
            <a:pPr lvl="1"/>
            <a:r>
              <a:rPr lang="en-US" dirty="0" smtClean="0"/>
              <a:t>Positive thread skew </a:t>
            </a:r>
            <a:r>
              <a:rPr lang="en-US" dirty="0" smtClean="0">
                <a:sym typeface="Wingdings"/>
              </a:rPr>
              <a:t> thread is leading true execution</a:t>
            </a:r>
          </a:p>
          <a:p>
            <a:pPr lvl="1"/>
            <a:r>
              <a:rPr lang="en-US" dirty="0" smtClean="0">
                <a:sym typeface="Wingdings"/>
              </a:rPr>
              <a:t>Negative thread skew  thread is lagging true execution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Skew 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lu_c_512_thread_slip_isca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38110"/>
            <a:ext cx="7086600" cy="491983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560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372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657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75100" y="20447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802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898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1600" y="2921288"/>
            <a:ext cx="19685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Barriers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Skew 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ocean_c_16_thread_slip_isca_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086600" cy="487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844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051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623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44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529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7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546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6800" y="20066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43700" y="20193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48500" y="2006600"/>
            <a:ext cx="38100" cy="4064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Multi-threaded Application Simulation Challenges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Circular Dependence Dilemma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Thread Skew</a:t>
            </a:r>
          </a:p>
          <a:p>
            <a:r>
              <a:rPr lang="en-US" b="1" dirty="0" smtClean="0"/>
              <a:t>Barrier Interval Simulation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C7D-56DF-014D-9DDD-DB17626014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3262</TotalTime>
  <Words>994</Words>
  <Application>Microsoft Macintosh PowerPoint</Application>
  <PresentationFormat>On-screen Show (4:3)</PresentationFormat>
  <Paragraphs>226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Module</vt:lpstr>
      <vt:lpstr>Equation</vt:lpstr>
      <vt:lpstr>Document</vt:lpstr>
      <vt:lpstr>Microsoft Word Document</vt:lpstr>
      <vt:lpstr>Accelerating Multi-threaded Application Simulation Through Barrier-Interval Time-Parallelism  </vt:lpstr>
      <vt:lpstr>Outline</vt:lpstr>
      <vt:lpstr>Simulation Bottleneck</vt:lpstr>
      <vt:lpstr>Computer Architecture Simulation</vt:lpstr>
      <vt:lpstr>Circular Dependence Dilemma</vt:lpstr>
      <vt:lpstr>Thread Skew Metric</vt:lpstr>
      <vt:lpstr>Thread Skew Illustration</vt:lpstr>
      <vt:lpstr>Thread Skew Illustration</vt:lpstr>
      <vt:lpstr>Outline</vt:lpstr>
      <vt:lpstr>Barrier Interval Simulation (BIS)</vt:lpstr>
      <vt:lpstr>Barrier Interval Simulation (BIS)</vt:lpstr>
      <vt:lpstr>Barrier Interval Simulation (BIS)</vt:lpstr>
      <vt:lpstr>Outline</vt:lpstr>
      <vt:lpstr>Experimental Methodology</vt:lpstr>
      <vt:lpstr>Experimental Methodology</vt:lpstr>
      <vt:lpstr>Experimental Methodology</vt:lpstr>
      <vt:lpstr>Error Rates – Cycle Count</vt:lpstr>
      <vt:lpstr>Results - Speedup</vt:lpstr>
      <vt:lpstr>BIS Speedup Observations</vt:lpstr>
      <vt:lpstr>Speedup Efficiency</vt:lpstr>
      <vt:lpstr>Speedup vs. Accuracy (32-512C)</vt:lpstr>
      <vt:lpstr>Warm-up Recommendations</vt:lpstr>
      <vt:lpstr>Speedup Assumptions</vt:lpstr>
      <vt:lpstr>Speedup with Limited Contexts</vt:lpstr>
      <vt:lpstr>Speedup with Limited Contexts</vt:lpstr>
      <vt:lpstr>Future Work</vt:lpstr>
      <vt:lpstr>Conclusion</vt:lpstr>
      <vt:lpstr>PowerPoint Presentation</vt:lpstr>
      <vt:lpstr>Bonus Slides</vt:lpstr>
      <vt:lpstr>Bonus Slides</vt:lpstr>
      <vt:lpstr>Bonus Slides</vt:lpstr>
      <vt:lpstr>Bonus Slides</vt:lpstr>
      <vt:lpstr>Bonus Slides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Bryan</dc:creator>
  <cp:lastModifiedBy>Jason Poovey</cp:lastModifiedBy>
  <cp:revision>56</cp:revision>
  <dcterms:created xsi:type="dcterms:W3CDTF">2011-12-08T06:13:28Z</dcterms:created>
  <dcterms:modified xsi:type="dcterms:W3CDTF">2012-08-07T17:43:44Z</dcterms:modified>
</cp:coreProperties>
</file>